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7" r:id="rId4"/>
    <p:sldId id="259" r:id="rId5"/>
    <p:sldId id="276" r:id="rId6"/>
    <p:sldId id="260" r:id="rId7"/>
    <p:sldId id="261" r:id="rId8"/>
    <p:sldId id="262" r:id="rId9"/>
    <p:sldId id="263" r:id="rId10"/>
    <p:sldId id="264" r:id="rId11"/>
    <p:sldId id="265" r:id="rId12"/>
    <p:sldId id="266" r:id="rId13"/>
    <p:sldId id="267" r:id="rId14"/>
    <p:sldId id="268" r:id="rId15"/>
    <p:sldId id="270" r:id="rId16"/>
    <p:sldId id="271" r:id="rId17"/>
    <p:sldId id="272" r:id="rId18"/>
    <p:sldId id="273" r:id="rId19"/>
    <p:sldId id="274" r:id="rId20"/>
    <p:sldId id="275" r:id="rId21"/>
    <p:sldId id="278" r:id="rId22"/>
    <p:sldId id="280" r:id="rId23"/>
    <p:sldId id="279" r:id="rId24"/>
    <p:sldId id="281" r:id="rId25"/>
    <p:sldId id="282" r:id="rId26"/>
    <p:sldId id="283" r:id="rId27"/>
    <p:sldId id="284"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CBB4F83A-FDFA-4646-8090-D5C118F39E62}" type="datetimeFigureOut">
              <a:rPr lang="tr-TR" smtClean="0"/>
              <a:pPr/>
              <a:t>08.11.2016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26C3283-BD9C-4055-8A8F-605F9300CD68}"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BB4F83A-FDFA-4646-8090-D5C118F39E62}" type="datetimeFigureOut">
              <a:rPr lang="tr-TR" smtClean="0"/>
              <a:pPr/>
              <a:t>08.11.2016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26C3283-BD9C-4055-8A8F-605F9300CD6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BB4F83A-FDFA-4646-8090-D5C118F39E62}" type="datetimeFigureOut">
              <a:rPr lang="tr-TR" smtClean="0"/>
              <a:pPr/>
              <a:t>08.11.2016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26C3283-BD9C-4055-8A8F-605F9300CD68}"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152400"/>
            <a:ext cx="6870700" cy="16002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85800" y="1828800"/>
            <a:ext cx="37719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10100" y="1828800"/>
            <a:ext cx="37719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5"/>
          <p:cNvSpPr>
            <a:spLocks noGrp="1" noChangeArrowheads="1"/>
          </p:cNvSpPr>
          <p:nvPr>
            <p:ph type="dt" sz="half" idx="10"/>
          </p:nvPr>
        </p:nvSpPr>
        <p:spPr>
          <a:ln/>
        </p:spPr>
        <p:txBody>
          <a:bodyPr/>
          <a:lstStyle>
            <a:lvl1pPr>
              <a:defRPr/>
            </a:lvl1pPr>
          </a:lstStyle>
          <a:p>
            <a:pPr>
              <a:defRPr/>
            </a:pPr>
            <a:endParaRPr lang="tr-TR"/>
          </a:p>
        </p:txBody>
      </p:sp>
      <p:sp>
        <p:nvSpPr>
          <p:cNvPr id="6" name="Rectangle 6"/>
          <p:cNvSpPr>
            <a:spLocks noGrp="1" noChangeArrowheads="1"/>
          </p:cNvSpPr>
          <p:nvPr>
            <p:ph type="ftr" sz="quarter" idx="11"/>
          </p:nvPr>
        </p:nvSpPr>
        <p:spPr>
          <a:ln/>
        </p:spPr>
        <p:txBody>
          <a:bodyPr/>
          <a:lstStyle>
            <a:lvl1pPr>
              <a:defRPr/>
            </a:lvl1pPr>
          </a:lstStyle>
          <a:p>
            <a:pPr>
              <a:defRPr/>
            </a:pPr>
            <a:endParaRPr lang="tr-TR"/>
          </a:p>
        </p:txBody>
      </p:sp>
      <p:sp>
        <p:nvSpPr>
          <p:cNvPr id="7" name="Rectangle 7"/>
          <p:cNvSpPr>
            <a:spLocks noGrp="1" noChangeArrowheads="1"/>
          </p:cNvSpPr>
          <p:nvPr>
            <p:ph type="sldNum" sz="quarter" idx="12"/>
          </p:nvPr>
        </p:nvSpPr>
        <p:spPr>
          <a:ln/>
        </p:spPr>
        <p:txBody>
          <a:bodyPr/>
          <a:lstStyle>
            <a:lvl1pPr>
              <a:defRPr/>
            </a:lvl1pPr>
          </a:lstStyle>
          <a:p>
            <a:pPr>
              <a:defRPr/>
            </a:pPr>
            <a:fld id="{28231798-139E-4A1D-8B92-D4F4E4AEBF46}" type="slidenum">
              <a:rPr lang="tr-TR"/>
              <a:pPr>
                <a:defRPr/>
              </a:pPr>
              <a:t>‹#›</a:t>
            </a:fld>
            <a:endParaRPr lang="tr-TR"/>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BB4F83A-FDFA-4646-8090-D5C118F39E62}" type="datetimeFigureOut">
              <a:rPr lang="tr-TR" smtClean="0"/>
              <a:pPr/>
              <a:t>08.11.2016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26C3283-BD9C-4055-8A8F-605F9300CD68}"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CBB4F83A-FDFA-4646-8090-D5C118F39E62}" type="datetimeFigureOut">
              <a:rPr lang="tr-TR" smtClean="0"/>
              <a:pPr/>
              <a:t>08.11.2016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26C3283-BD9C-4055-8A8F-605F9300CD68}"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CBB4F83A-FDFA-4646-8090-D5C118F39E62}" type="datetimeFigureOut">
              <a:rPr lang="tr-TR" smtClean="0"/>
              <a:pPr/>
              <a:t>08.11.2016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26C3283-BD9C-4055-8A8F-605F9300CD68}"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CBB4F83A-FDFA-4646-8090-D5C118F39E62}" type="datetimeFigureOut">
              <a:rPr lang="tr-TR" smtClean="0"/>
              <a:pPr/>
              <a:t>08.11.2016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26C3283-BD9C-4055-8A8F-605F9300CD68}"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CBB4F83A-FDFA-4646-8090-D5C118F39E62}" type="datetimeFigureOut">
              <a:rPr lang="tr-TR" smtClean="0"/>
              <a:pPr/>
              <a:t>08.11.2016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326C3283-BD9C-4055-8A8F-605F9300CD6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BB4F83A-FDFA-4646-8090-D5C118F39E62}" type="datetimeFigureOut">
              <a:rPr lang="tr-TR" smtClean="0"/>
              <a:pPr/>
              <a:t>08.11.2016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26C3283-BD9C-4055-8A8F-605F9300CD6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BB4F83A-FDFA-4646-8090-D5C118F39E62}" type="datetimeFigureOut">
              <a:rPr lang="tr-TR" smtClean="0"/>
              <a:pPr/>
              <a:t>08.11.2016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26C3283-BD9C-4055-8A8F-605F9300CD68}"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BB4F83A-FDFA-4646-8090-D5C118F39E62}" type="datetimeFigureOut">
              <a:rPr lang="tr-TR" smtClean="0"/>
              <a:pPr/>
              <a:t>08.11.2016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26C3283-BD9C-4055-8A8F-605F9300CD68}"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B4F83A-FDFA-4646-8090-D5C118F39E62}" type="datetimeFigureOut">
              <a:rPr lang="tr-TR" smtClean="0"/>
              <a:pPr/>
              <a:t>08.11.2016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6C3283-BD9C-4055-8A8F-605F9300CD68}"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57224" y="571480"/>
            <a:ext cx="7772400" cy="1470025"/>
          </a:xfrm>
        </p:spPr>
        <p:txBody>
          <a:bodyPr/>
          <a:lstStyle/>
          <a:p>
            <a:r>
              <a:rPr lang="tr-TR" b="1" dirty="0" smtClean="0"/>
              <a:t>ETKİLİ DERS DİNLEME VE ÇALIŞMA YÖNTEMLERİ</a:t>
            </a:r>
            <a:endParaRPr lang="tr-TR" b="1" dirty="0"/>
          </a:p>
        </p:txBody>
      </p:sp>
      <p:sp>
        <p:nvSpPr>
          <p:cNvPr id="3" name="2 Alt Başlık"/>
          <p:cNvSpPr>
            <a:spLocks noGrp="1"/>
          </p:cNvSpPr>
          <p:nvPr>
            <p:ph type="subTitle" idx="1"/>
          </p:nvPr>
        </p:nvSpPr>
        <p:spPr>
          <a:xfrm>
            <a:off x="1357290" y="2428868"/>
            <a:ext cx="6400800" cy="1752600"/>
          </a:xfrm>
        </p:spPr>
        <p:txBody>
          <a:bodyPr>
            <a:normAutofit/>
          </a:bodyPr>
          <a:lstStyle/>
          <a:p>
            <a:r>
              <a:rPr lang="tr-TR" sz="4000" b="1" dirty="0" smtClean="0">
                <a:solidFill>
                  <a:schemeClr val="tx1"/>
                </a:solidFill>
              </a:rPr>
              <a:t>KAL PDR SERVİSİ</a:t>
            </a:r>
            <a:endParaRPr lang="tr-TR" sz="4000" b="1" dirty="0">
              <a:solidFill>
                <a:schemeClr val="tx1"/>
              </a:solidFill>
            </a:endParaRPr>
          </a:p>
        </p:txBody>
      </p:sp>
      <p:pic>
        <p:nvPicPr>
          <p:cNvPr id="4" name="Picture 9" descr="MCj04109090000[1]"/>
          <p:cNvPicPr>
            <a:picLocks noChangeAspect="1" noChangeArrowheads="1"/>
          </p:cNvPicPr>
          <p:nvPr/>
        </p:nvPicPr>
        <p:blipFill>
          <a:blip r:embed="rId2"/>
          <a:srcRect/>
          <a:stretch>
            <a:fillRect/>
          </a:stretch>
        </p:blipFill>
        <p:spPr bwMode="auto">
          <a:xfrm>
            <a:off x="2000232" y="3357562"/>
            <a:ext cx="6000792" cy="3000396"/>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düşünen surat ile ilgili görsel sonucu"/>
          <p:cNvPicPr/>
          <p:nvPr/>
        </p:nvPicPr>
        <p:blipFill>
          <a:blip r:embed="rId2"/>
          <a:srcRect/>
          <a:stretch>
            <a:fillRect/>
          </a:stretch>
        </p:blipFill>
        <p:spPr bwMode="auto">
          <a:xfrm>
            <a:off x="3786150" y="2643182"/>
            <a:ext cx="5357850" cy="3786190"/>
          </a:xfrm>
          <a:prstGeom prst="rect">
            <a:avLst/>
          </a:prstGeom>
          <a:noFill/>
          <a:ln w="9525">
            <a:noFill/>
            <a:miter lim="800000"/>
            <a:headEnd/>
            <a:tailEnd/>
          </a:ln>
        </p:spPr>
      </p:pic>
      <p:sp>
        <p:nvSpPr>
          <p:cNvPr id="6" name="5 Dikdörtgen"/>
          <p:cNvSpPr/>
          <p:nvPr/>
        </p:nvSpPr>
        <p:spPr>
          <a:xfrm>
            <a:off x="714348" y="714356"/>
            <a:ext cx="4572000" cy="3600986"/>
          </a:xfrm>
          <a:prstGeom prst="rect">
            <a:avLst/>
          </a:prstGeom>
        </p:spPr>
        <p:txBody>
          <a:bodyPr>
            <a:spAutoFit/>
          </a:bodyPr>
          <a:lstStyle/>
          <a:p>
            <a:pPr algn="ctr"/>
            <a:r>
              <a:rPr lang="tr-TR" sz="3600" b="1" dirty="0" smtClean="0"/>
              <a:t>ÖNERİ:</a:t>
            </a:r>
          </a:p>
          <a:p>
            <a:pPr algn="ctr"/>
            <a:r>
              <a:rPr lang="tr-TR" sz="3200" dirty="0" smtClean="0"/>
              <a:t/>
            </a:r>
            <a:br>
              <a:rPr lang="tr-TR" sz="3200" dirty="0" smtClean="0"/>
            </a:br>
            <a:r>
              <a:rPr lang="tr-TR" sz="3200" b="1" dirty="0" smtClean="0"/>
              <a:t>DERSE HAZIRLIKLI GEL.</a:t>
            </a:r>
            <a:r>
              <a:rPr lang="tr-TR" sz="3200" dirty="0" smtClean="0"/>
              <a:t/>
            </a:r>
            <a:br>
              <a:rPr lang="tr-TR" sz="3200" dirty="0" smtClean="0"/>
            </a:br>
            <a:r>
              <a:rPr lang="tr-TR" sz="3200" b="1" dirty="0" smtClean="0"/>
              <a:t>DERSLE İLGİLİ</a:t>
            </a:r>
            <a:r>
              <a:rPr lang="tr-TR" sz="3200" dirty="0" smtClean="0"/>
              <a:t/>
            </a:r>
            <a:br>
              <a:rPr lang="tr-TR" sz="3200" dirty="0" smtClean="0"/>
            </a:br>
            <a:r>
              <a:rPr lang="tr-TR" sz="3200" b="1" dirty="0" smtClean="0"/>
              <a:t> ANLAMADIKLARIN HAKKINDA SORULAR HAZIRLA.</a:t>
            </a:r>
            <a:endParaRPr lang="tr-TR" sz="3200" dirty="0"/>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85852" y="714356"/>
            <a:ext cx="6870700" cy="4786346"/>
          </a:xfrm>
        </p:spPr>
        <p:txBody>
          <a:bodyPr>
            <a:normAutofit fontScale="90000"/>
          </a:bodyPr>
          <a:lstStyle/>
          <a:p>
            <a:pPr lvl="0" fontAlgn="base"/>
            <a:r>
              <a:rPr lang="tr-TR" sz="3600" b="1" dirty="0" smtClean="0"/>
              <a:t>PROBLEM : </a:t>
            </a:r>
            <a:br>
              <a:rPr lang="tr-TR" sz="3600" b="1" dirty="0" smtClean="0"/>
            </a:br>
            <a:r>
              <a:rPr lang="tr-TR" sz="3100" b="1" dirty="0"/>
              <a:t/>
            </a:r>
            <a:br>
              <a:rPr lang="tr-TR" sz="3100" b="1" dirty="0"/>
            </a:br>
            <a:r>
              <a:rPr kumimoji="0" lang="tr-TR" sz="3200" b="1" i="0" u="none" strike="noStrike" cap="none" normalizeH="0" baseline="0" dirty="0" smtClean="0">
                <a:ln>
                  <a:noFill/>
                </a:ln>
                <a:solidFill>
                  <a:schemeClr val="tx1"/>
                </a:solidFill>
                <a:effectLst/>
                <a:latin typeface="Albertus Extra Bold" pitchFamily="34" charset="0"/>
                <a:cs typeface="Times New Roman" pitchFamily="18" charset="0"/>
              </a:rPr>
              <a:t> ÖĞRETMEN ÇOK HIZLI KONUŞUYOR.</a:t>
            </a:r>
            <a:r>
              <a:rPr kumimoji="0" lang="tr-TR" sz="3200" b="1" i="0" u="none" strike="noStrike" cap="none" normalizeH="0" baseline="0" dirty="0" smtClean="0">
                <a:ln>
                  <a:noFill/>
                </a:ln>
                <a:solidFill>
                  <a:schemeClr val="tx1"/>
                </a:solidFill>
                <a:effectLst/>
                <a:latin typeface="Albertus Extra Bold" pitchFamily="34" charset="0"/>
              </a:rPr>
              <a:t/>
            </a:r>
            <a:br>
              <a:rPr kumimoji="0" lang="tr-TR" sz="3200" b="1" i="0" u="none" strike="noStrike" cap="none" normalizeH="0" baseline="0" dirty="0" smtClean="0">
                <a:ln>
                  <a:noFill/>
                </a:ln>
                <a:solidFill>
                  <a:schemeClr val="tx1"/>
                </a:solidFill>
                <a:effectLst/>
                <a:latin typeface="Albertus Extra Bold" pitchFamily="34" charset="0"/>
              </a:rPr>
            </a:br>
            <a:r>
              <a:rPr lang="tr-TR" sz="3100" dirty="0"/>
              <a:t/>
            </a:r>
            <a:br>
              <a:rPr lang="tr-TR" sz="3100" dirty="0"/>
            </a:br>
            <a:r>
              <a:rPr lang="tr-TR" sz="3100" dirty="0" smtClean="0"/>
              <a:t/>
            </a:r>
            <a:br>
              <a:rPr lang="tr-TR" sz="3100" dirty="0" smtClean="0"/>
            </a:br>
            <a:r>
              <a:rPr lang="tr-TR" b="1" dirty="0"/>
              <a:t/>
            </a:r>
            <a:br>
              <a:rPr lang="tr-TR" b="1" dirty="0"/>
            </a:br>
            <a:r>
              <a:rPr lang="tr-TR" dirty="0"/>
              <a:t/>
            </a:r>
            <a:br>
              <a:rPr lang="tr-TR" dirty="0"/>
            </a:br>
            <a:endParaRPr lang="tr-TR" dirty="0"/>
          </a:p>
        </p:txBody>
      </p:sp>
      <p:pic>
        <p:nvPicPr>
          <p:cNvPr id="5" name="4 Resim" descr="düşünen surat ile ilgili görsel sonucu"/>
          <p:cNvPicPr/>
          <p:nvPr/>
        </p:nvPicPr>
        <p:blipFill>
          <a:blip r:embed="rId2"/>
          <a:srcRect/>
          <a:stretch>
            <a:fillRect/>
          </a:stretch>
        </p:blipFill>
        <p:spPr bwMode="auto">
          <a:xfrm>
            <a:off x="2500298" y="3214686"/>
            <a:ext cx="4000528" cy="3214710"/>
          </a:xfrm>
          <a:prstGeom prst="rect">
            <a:avLst/>
          </a:prstGeom>
          <a:noFill/>
          <a:ln w="9525">
            <a:noFill/>
            <a:miter lim="800000"/>
            <a:headEnd/>
            <a:tailEnd/>
          </a:ln>
        </p:spPr>
      </p:pic>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düşünen surat ile ilgili görsel sonucu"/>
          <p:cNvPicPr/>
          <p:nvPr/>
        </p:nvPicPr>
        <p:blipFill>
          <a:blip r:embed="rId2"/>
          <a:srcRect/>
          <a:stretch>
            <a:fillRect/>
          </a:stretch>
        </p:blipFill>
        <p:spPr bwMode="auto">
          <a:xfrm>
            <a:off x="4571968" y="3071810"/>
            <a:ext cx="4572032" cy="3786190"/>
          </a:xfrm>
          <a:prstGeom prst="rect">
            <a:avLst/>
          </a:prstGeom>
          <a:noFill/>
          <a:ln w="9525">
            <a:noFill/>
            <a:miter lim="800000"/>
            <a:headEnd/>
            <a:tailEnd/>
          </a:ln>
        </p:spPr>
      </p:pic>
      <p:sp>
        <p:nvSpPr>
          <p:cNvPr id="6" name="5 Dikdörtgen"/>
          <p:cNvSpPr/>
          <p:nvPr/>
        </p:nvSpPr>
        <p:spPr>
          <a:xfrm>
            <a:off x="500034" y="357166"/>
            <a:ext cx="4572000" cy="1631216"/>
          </a:xfrm>
          <a:prstGeom prst="rect">
            <a:avLst/>
          </a:prstGeom>
        </p:spPr>
        <p:txBody>
          <a:bodyPr>
            <a:spAutoFit/>
          </a:bodyPr>
          <a:lstStyle/>
          <a:p>
            <a:pPr algn="ctr"/>
            <a:r>
              <a:rPr lang="tr-TR" sz="3600" b="1" dirty="0" smtClean="0"/>
              <a:t>ÖNERİ:</a:t>
            </a:r>
          </a:p>
          <a:p>
            <a:pPr algn="ctr"/>
            <a:r>
              <a:rPr lang="tr-TR" sz="3200" dirty="0" smtClean="0"/>
              <a:t/>
            </a:r>
            <a:br>
              <a:rPr lang="tr-TR" sz="3200" dirty="0" smtClean="0"/>
            </a:br>
            <a:endParaRPr lang="tr-TR" sz="3200" dirty="0"/>
          </a:p>
        </p:txBody>
      </p:sp>
      <p:sp>
        <p:nvSpPr>
          <p:cNvPr id="4" name="3 Dikdörtgen"/>
          <p:cNvSpPr/>
          <p:nvPr/>
        </p:nvSpPr>
        <p:spPr>
          <a:xfrm>
            <a:off x="500034" y="1428736"/>
            <a:ext cx="4857752" cy="3539430"/>
          </a:xfrm>
          <a:prstGeom prst="rect">
            <a:avLst/>
          </a:prstGeom>
        </p:spPr>
        <p:txBody>
          <a:bodyPr wrap="square">
            <a:spAutoFit/>
          </a:bodyPr>
          <a:lstStyle/>
          <a:p>
            <a:r>
              <a:rPr kumimoji="0" lang="tr-TR" sz="2800" b="1" i="0" u="none" strike="noStrike" cap="none" normalizeH="0" baseline="0" dirty="0" smtClean="0">
                <a:ln>
                  <a:noFill/>
                </a:ln>
                <a:solidFill>
                  <a:schemeClr val="tx1"/>
                </a:solidFill>
                <a:effectLst/>
                <a:latin typeface="Albertus Extra Bold" pitchFamily="34" charset="0"/>
                <a:cs typeface="Times New Roman" pitchFamily="18" charset="0"/>
              </a:rPr>
              <a:t>NOT TUTARKEN KISALTMA VE KODLAMA SİSTEMİNİ GELİŞTİR. KISALTILMIŞ BAŞLIKLAR VE NOKTALI BOŞLUKLAR BIRAK. AKŞAM EVDE ANLAYABİLECEĞİN ŞEKİLDE TEMİZE ÇEK.</a:t>
            </a:r>
            <a:endParaRPr lang="tr-TR" sz="2800" dirty="0"/>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85852" y="714356"/>
            <a:ext cx="6870700" cy="4786346"/>
          </a:xfrm>
        </p:spPr>
        <p:txBody>
          <a:bodyPr>
            <a:normAutofit fontScale="90000"/>
          </a:bodyPr>
          <a:lstStyle/>
          <a:p>
            <a:pPr fontAlgn="base"/>
            <a:r>
              <a:rPr lang="tr-TR" sz="3600" b="1" dirty="0" smtClean="0"/>
              <a:t>PROBLEM : </a:t>
            </a:r>
            <a:br>
              <a:rPr lang="tr-TR" sz="3600" b="1" dirty="0" smtClean="0"/>
            </a:br>
            <a:r>
              <a:rPr lang="tr-TR" sz="3100" b="1" dirty="0"/>
              <a:t/>
            </a:r>
            <a:br>
              <a:rPr lang="tr-TR" sz="3100" b="1" dirty="0"/>
            </a:br>
            <a:r>
              <a:rPr kumimoji="0" lang="tr-TR" sz="3200" b="1" i="0" u="none" strike="noStrike" cap="none" normalizeH="0" baseline="0" dirty="0" smtClean="0">
                <a:ln>
                  <a:noFill/>
                </a:ln>
                <a:solidFill>
                  <a:schemeClr val="tx1"/>
                </a:solidFill>
                <a:effectLst/>
                <a:latin typeface="Albertus Extra Bold" pitchFamily="34" charset="0"/>
                <a:cs typeface="Times New Roman" pitchFamily="18" charset="0"/>
              </a:rPr>
              <a:t> ÖĞRETMEN YADA ARAKADAŞLAR KONUYU DAĞITIYOR.</a:t>
            </a:r>
            <a:r>
              <a:rPr kumimoji="0" lang="tr-TR" sz="3200" b="1" i="0" u="none" strike="noStrike" cap="none" normalizeH="0" baseline="0" dirty="0" smtClean="0">
                <a:ln>
                  <a:noFill/>
                </a:ln>
                <a:solidFill>
                  <a:schemeClr val="tx1"/>
                </a:solidFill>
                <a:effectLst/>
                <a:latin typeface="Albertus Extra Bold" pitchFamily="34" charset="0"/>
              </a:rPr>
              <a:t/>
            </a:r>
            <a:br>
              <a:rPr kumimoji="0" lang="tr-TR" sz="3200" b="1" i="0" u="none" strike="noStrike" cap="none" normalizeH="0" baseline="0" dirty="0" smtClean="0">
                <a:ln>
                  <a:noFill/>
                </a:ln>
                <a:solidFill>
                  <a:schemeClr val="tx1"/>
                </a:solidFill>
                <a:effectLst/>
                <a:latin typeface="Albertus Extra Bold" pitchFamily="34" charset="0"/>
              </a:rPr>
            </a:br>
            <a:r>
              <a:rPr kumimoji="0" lang="tr-TR" sz="3200" b="1" i="0" u="none" strike="noStrike" cap="none" normalizeH="0" baseline="0" dirty="0" smtClean="0">
                <a:ln>
                  <a:noFill/>
                </a:ln>
                <a:solidFill>
                  <a:schemeClr val="tx1"/>
                </a:solidFill>
                <a:effectLst/>
                <a:latin typeface="Albertus Extra Bold" pitchFamily="34" charset="0"/>
              </a:rPr>
              <a:t/>
            </a:r>
            <a:br>
              <a:rPr kumimoji="0" lang="tr-TR" sz="3200" b="1" i="0" u="none" strike="noStrike" cap="none" normalizeH="0" baseline="0" dirty="0" smtClean="0">
                <a:ln>
                  <a:noFill/>
                </a:ln>
                <a:solidFill>
                  <a:schemeClr val="tx1"/>
                </a:solidFill>
                <a:effectLst/>
                <a:latin typeface="Albertus Extra Bold" pitchFamily="34" charset="0"/>
              </a:rPr>
            </a:br>
            <a:r>
              <a:rPr lang="tr-TR" sz="3100" dirty="0"/>
              <a:t/>
            </a:r>
            <a:br>
              <a:rPr lang="tr-TR" sz="3100" dirty="0"/>
            </a:br>
            <a:r>
              <a:rPr lang="tr-TR" sz="3100" dirty="0" smtClean="0"/>
              <a:t/>
            </a:r>
            <a:br>
              <a:rPr lang="tr-TR" sz="3100" dirty="0" smtClean="0"/>
            </a:br>
            <a:r>
              <a:rPr lang="tr-TR" b="1" dirty="0"/>
              <a:t/>
            </a:r>
            <a:br>
              <a:rPr lang="tr-TR" b="1" dirty="0"/>
            </a:br>
            <a:r>
              <a:rPr lang="tr-TR" dirty="0"/>
              <a:t/>
            </a:r>
            <a:br>
              <a:rPr lang="tr-TR" dirty="0"/>
            </a:br>
            <a:endParaRPr lang="tr-TR" dirty="0"/>
          </a:p>
        </p:txBody>
      </p:sp>
      <p:pic>
        <p:nvPicPr>
          <p:cNvPr id="5" name="4 Resim" descr="düşünen surat ile ilgili görsel sonucu"/>
          <p:cNvPicPr/>
          <p:nvPr/>
        </p:nvPicPr>
        <p:blipFill>
          <a:blip r:embed="rId2"/>
          <a:srcRect/>
          <a:stretch>
            <a:fillRect/>
          </a:stretch>
        </p:blipFill>
        <p:spPr bwMode="auto">
          <a:xfrm>
            <a:off x="2500298" y="3214686"/>
            <a:ext cx="4000528" cy="3214710"/>
          </a:xfrm>
          <a:prstGeom prst="rect">
            <a:avLst/>
          </a:prstGeom>
          <a:noFill/>
          <a:ln w="9525">
            <a:noFill/>
            <a:miter lim="800000"/>
            <a:headEnd/>
            <a:tailEnd/>
          </a:ln>
        </p:spPr>
      </p:pic>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düşünen surat ile ilgili görsel sonucu"/>
          <p:cNvPicPr/>
          <p:nvPr/>
        </p:nvPicPr>
        <p:blipFill>
          <a:blip r:embed="rId2"/>
          <a:srcRect/>
          <a:stretch>
            <a:fillRect/>
          </a:stretch>
        </p:blipFill>
        <p:spPr bwMode="auto">
          <a:xfrm>
            <a:off x="4571968" y="2643182"/>
            <a:ext cx="4572032" cy="4214818"/>
          </a:xfrm>
          <a:prstGeom prst="rect">
            <a:avLst/>
          </a:prstGeom>
          <a:noFill/>
          <a:ln w="9525">
            <a:noFill/>
            <a:miter lim="800000"/>
            <a:headEnd/>
            <a:tailEnd/>
          </a:ln>
        </p:spPr>
      </p:pic>
      <p:sp>
        <p:nvSpPr>
          <p:cNvPr id="6" name="5 Dikdörtgen"/>
          <p:cNvSpPr/>
          <p:nvPr/>
        </p:nvSpPr>
        <p:spPr>
          <a:xfrm>
            <a:off x="500034" y="357166"/>
            <a:ext cx="4572000" cy="1631216"/>
          </a:xfrm>
          <a:prstGeom prst="rect">
            <a:avLst/>
          </a:prstGeom>
        </p:spPr>
        <p:txBody>
          <a:bodyPr>
            <a:spAutoFit/>
          </a:bodyPr>
          <a:lstStyle/>
          <a:p>
            <a:pPr algn="ctr"/>
            <a:r>
              <a:rPr lang="tr-TR" sz="3600" b="1" dirty="0" smtClean="0"/>
              <a:t>ÖNERİ:</a:t>
            </a:r>
          </a:p>
          <a:p>
            <a:pPr algn="ctr"/>
            <a:r>
              <a:rPr lang="tr-TR" sz="3200" dirty="0" smtClean="0"/>
              <a:t/>
            </a:r>
            <a:br>
              <a:rPr lang="tr-TR" sz="3200" dirty="0" smtClean="0"/>
            </a:br>
            <a:endParaRPr lang="tr-TR" sz="3200" dirty="0"/>
          </a:p>
        </p:txBody>
      </p:sp>
      <p:sp>
        <p:nvSpPr>
          <p:cNvPr id="7" name="6 Dikdörtgen"/>
          <p:cNvSpPr/>
          <p:nvPr/>
        </p:nvSpPr>
        <p:spPr>
          <a:xfrm>
            <a:off x="928662" y="1357298"/>
            <a:ext cx="4572000" cy="3539430"/>
          </a:xfrm>
          <a:prstGeom prst="rect">
            <a:avLst/>
          </a:prstGeom>
        </p:spPr>
        <p:txBody>
          <a:bodyPr wrap="square">
            <a:spAutoFit/>
          </a:bodyPr>
          <a:lstStyle/>
          <a:p>
            <a:pPr lvl="0" fontAlgn="base">
              <a:spcBef>
                <a:spcPct val="0"/>
              </a:spcBef>
              <a:spcAft>
                <a:spcPct val="0"/>
              </a:spcAft>
            </a:pPr>
            <a:r>
              <a:rPr kumimoji="0" lang="tr-TR" sz="2800" b="1" i="0" u="none" strike="noStrike" cap="none" normalizeH="0" baseline="0" dirty="0" smtClean="0">
                <a:ln>
                  <a:noFill/>
                </a:ln>
                <a:solidFill>
                  <a:schemeClr val="tx1"/>
                </a:solidFill>
                <a:effectLst/>
                <a:latin typeface="Albertus Extra Bold" pitchFamily="34" charset="0"/>
                <a:cs typeface="Times New Roman" pitchFamily="18" charset="0"/>
              </a:rPr>
              <a:t>KONULARA ÖNCEDEN HAZIRLAN ÜNİTE, BÖLÜM, KONU, ALT BAŞLIKLARI NOT ET.</a:t>
            </a:r>
          </a:p>
          <a:p>
            <a:pPr lvl="0" fontAlgn="base">
              <a:spcBef>
                <a:spcPct val="0"/>
              </a:spcBef>
              <a:spcAft>
                <a:spcPct val="0"/>
              </a:spcAft>
            </a:pPr>
            <a:r>
              <a:rPr kumimoji="0" lang="tr-TR" sz="2800" b="1" i="0" u="none" strike="noStrike" cap="none" normalizeH="0" baseline="0" dirty="0" smtClean="0">
                <a:ln>
                  <a:noFill/>
                </a:ln>
                <a:solidFill>
                  <a:schemeClr val="tx1"/>
                </a:solidFill>
                <a:effectLst/>
                <a:latin typeface="Albertus Extra Bold" pitchFamily="34" charset="0"/>
                <a:cs typeface="Times New Roman" pitchFamily="18" charset="0"/>
              </a:rPr>
              <a:t>TAKİBİ KOLAYLAŞIR. SORULAR SORARAK ÖĞRETMENİ KONUDA TUTMAYA ÇALIŞ. </a:t>
            </a:r>
            <a:endParaRPr lang="tr-TR" sz="2800" dirty="0"/>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85852" y="714356"/>
            <a:ext cx="6870700" cy="4786346"/>
          </a:xfrm>
        </p:spPr>
        <p:txBody>
          <a:bodyPr>
            <a:normAutofit fontScale="90000"/>
          </a:bodyPr>
          <a:lstStyle/>
          <a:p>
            <a:pPr fontAlgn="base"/>
            <a:r>
              <a:rPr lang="tr-TR" sz="3600" b="1" dirty="0" smtClean="0"/>
              <a:t>PROBLEM : </a:t>
            </a:r>
            <a:br>
              <a:rPr lang="tr-TR" sz="3600" b="1" dirty="0" smtClean="0"/>
            </a:br>
            <a:r>
              <a:rPr lang="tr-TR" sz="3100" b="1" dirty="0"/>
              <a:t/>
            </a:r>
            <a:br>
              <a:rPr lang="tr-TR" sz="3100" b="1" dirty="0"/>
            </a:br>
            <a:r>
              <a:rPr kumimoji="0" lang="tr-TR" sz="3200" b="1" i="0" u="none" strike="noStrike" cap="none" normalizeH="0" baseline="0" dirty="0" smtClean="0">
                <a:ln>
                  <a:noFill/>
                </a:ln>
                <a:solidFill>
                  <a:schemeClr val="tx1"/>
                </a:solidFill>
                <a:effectLst/>
                <a:latin typeface="Albertus Extra Bold" pitchFamily="34" charset="0"/>
                <a:cs typeface="Times New Roman" pitchFamily="18" charset="0"/>
              </a:rPr>
              <a:t> </a:t>
            </a:r>
            <a:r>
              <a:rPr kumimoji="0" lang="tr-TR" sz="3200" b="1" i="0" u="none" strike="noStrike" cap="none" normalizeH="0" baseline="0" dirty="0" smtClean="0">
                <a:ln>
                  <a:noFill/>
                </a:ln>
                <a:solidFill>
                  <a:schemeClr val="tx1"/>
                </a:solidFill>
                <a:effectLst/>
                <a:latin typeface="Albertus Extra Bold" pitchFamily="34" charset="0"/>
              </a:rPr>
              <a:t/>
            </a:r>
            <a:br>
              <a:rPr kumimoji="0" lang="tr-TR" sz="3200" b="1" i="0" u="none" strike="noStrike" cap="none" normalizeH="0" baseline="0" dirty="0" smtClean="0">
                <a:ln>
                  <a:noFill/>
                </a:ln>
                <a:solidFill>
                  <a:schemeClr val="tx1"/>
                </a:solidFill>
                <a:effectLst/>
                <a:latin typeface="Albertus Extra Bold" pitchFamily="34" charset="0"/>
              </a:rPr>
            </a:br>
            <a:r>
              <a:rPr kumimoji="0" lang="tr-TR" sz="3200" b="1" i="0" u="none" strike="noStrike" cap="none" normalizeH="0" baseline="0" dirty="0" smtClean="0">
                <a:ln>
                  <a:noFill/>
                </a:ln>
                <a:solidFill>
                  <a:schemeClr val="tx1"/>
                </a:solidFill>
                <a:effectLst/>
                <a:latin typeface="Albertus Extra Bold" pitchFamily="34" charset="0"/>
              </a:rPr>
              <a:t>ÖĞRETMEN TERİMLERİ AÇIKLAMADAN KULLANIYOR</a:t>
            </a:r>
            <a:r>
              <a:rPr kumimoji="0" lang="tr-TR" sz="2800" b="1" i="0" u="none" strike="noStrike" cap="none" normalizeH="0" baseline="0" dirty="0" smtClean="0">
                <a:ln>
                  <a:noFill/>
                </a:ln>
                <a:solidFill>
                  <a:schemeClr val="tx1"/>
                </a:solidFill>
                <a:effectLst/>
                <a:latin typeface="Albertus Extra Bold" pitchFamily="34" charset="0"/>
              </a:rPr>
              <a:t>.</a:t>
            </a:r>
            <a:r>
              <a:rPr kumimoji="0" lang="tr-TR" sz="3200" b="1" i="0" u="none" strike="noStrike" cap="none" normalizeH="0" baseline="0" dirty="0" smtClean="0">
                <a:ln>
                  <a:noFill/>
                </a:ln>
                <a:solidFill>
                  <a:schemeClr val="tx1"/>
                </a:solidFill>
                <a:effectLst/>
                <a:latin typeface="Albertus Extra Bold" pitchFamily="34" charset="0"/>
              </a:rPr>
              <a:t/>
            </a:r>
            <a:br>
              <a:rPr kumimoji="0" lang="tr-TR" sz="3200" b="1" i="0" u="none" strike="noStrike" cap="none" normalizeH="0" baseline="0" dirty="0" smtClean="0">
                <a:ln>
                  <a:noFill/>
                </a:ln>
                <a:solidFill>
                  <a:schemeClr val="tx1"/>
                </a:solidFill>
                <a:effectLst/>
                <a:latin typeface="Albertus Extra Bold" pitchFamily="34" charset="0"/>
              </a:rPr>
            </a:br>
            <a:r>
              <a:rPr lang="tr-TR" sz="3100" dirty="0"/>
              <a:t/>
            </a:r>
            <a:br>
              <a:rPr lang="tr-TR" sz="3100" dirty="0"/>
            </a:br>
            <a:r>
              <a:rPr lang="tr-TR" sz="3100" dirty="0" smtClean="0"/>
              <a:t/>
            </a:r>
            <a:br>
              <a:rPr lang="tr-TR" sz="3100" dirty="0" smtClean="0"/>
            </a:br>
            <a:r>
              <a:rPr lang="tr-TR" b="1" dirty="0"/>
              <a:t/>
            </a:r>
            <a:br>
              <a:rPr lang="tr-TR" b="1" dirty="0"/>
            </a:br>
            <a:r>
              <a:rPr lang="tr-TR" dirty="0"/>
              <a:t/>
            </a:r>
            <a:br>
              <a:rPr lang="tr-TR" dirty="0"/>
            </a:br>
            <a:endParaRPr lang="tr-TR" dirty="0"/>
          </a:p>
        </p:txBody>
      </p:sp>
      <p:pic>
        <p:nvPicPr>
          <p:cNvPr id="5" name="4 Resim" descr="düşünen surat ile ilgili görsel sonucu"/>
          <p:cNvPicPr/>
          <p:nvPr/>
        </p:nvPicPr>
        <p:blipFill>
          <a:blip r:embed="rId2"/>
          <a:srcRect/>
          <a:stretch>
            <a:fillRect/>
          </a:stretch>
        </p:blipFill>
        <p:spPr bwMode="auto">
          <a:xfrm>
            <a:off x="2500298" y="3214686"/>
            <a:ext cx="4000528" cy="3214710"/>
          </a:xfrm>
          <a:prstGeom prst="rect">
            <a:avLst/>
          </a:prstGeom>
          <a:noFill/>
          <a:ln w="9525">
            <a:noFill/>
            <a:miter lim="800000"/>
            <a:headEnd/>
            <a:tailEnd/>
          </a:ln>
        </p:spPr>
      </p:pic>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düşünen surat ile ilgili görsel sonucu"/>
          <p:cNvPicPr/>
          <p:nvPr/>
        </p:nvPicPr>
        <p:blipFill>
          <a:blip r:embed="rId2"/>
          <a:srcRect/>
          <a:stretch>
            <a:fillRect/>
          </a:stretch>
        </p:blipFill>
        <p:spPr bwMode="auto">
          <a:xfrm>
            <a:off x="4571968" y="2643182"/>
            <a:ext cx="4572032" cy="4214818"/>
          </a:xfrm>
          <a:prstGeom prst="rect">
            <a:avLst/>
          </a:prstGeom>
          <a:noFill/>
          <a:ln w="9525">
            <a:noFill/>
            <a:miter lim="800000"/>
            <a:headEnd/>
            <a:tailEnd/>
          </a:ln>
        </p:spPr>
      </p:pic>
      <p:sp>
        <p:nvSpPr>
          <p:cNvPr id="6" name="5 Dikdörtgen"/>
          <p:cNvSpPr/>
          <p:nvPr/>
        </p:nvSpPr>
        <p:spPr>
          <a:xfrm>
            <a:off x="500034" y="357166"/>
            <a:ext cx="4572000" cy="1631216"/>
          </a:xfrm>
          <a:prstGeom prst="rect">
            <a:avLst/>
          </a:prstGeom>
        </p:spPr>
        <p:txBody>
          <a:bodyPr>
            <a:spAutoFit/>
          </a:bodyPr>
          <a:lstStyle/>
          <a:p>
            <a:pPr algn="ctr"/>
            <a:r>
              <a:rPr lang="tr-TR" sz="3600" b="1" dirty="0" smtClean="0"/>
              <a:t>ÖNERİ:</a:t>
            </a:r>
          </a:p>
          <a:p>
            <a:pPr algn="ctr"/>
            <a:r>
              <a:rPr lang="tr-TR" sz="3200" dirty="0" smtClean="0"/>
              <a:t/>
            </a:r>
            <a:br>
              <a:rPr lang="tr-TR" sz="3200" dirty="0" smtClean="0"/>
            </a:br>
            <a:endParaRPr lang="tr-TR" sz="3200" dirty="0"/>
          </a:p>
        </p:txBody>
      </p:sp>
      <p:sp>
        <p:nvSpPr>
          <p:cNvPr id="8" name="7 Dikdörtgen"/>
          <p:cNvSpPr/>
          <p:nvPr/>
        </p:nvSpPr>
        <p:spPr>
          <a:xfrm>
            <a:off x="785786" y="1571612"/>
            <a:ext cx="4572000" cy="3108543"/>
          </a:xfrm>
          <a:prstGeom prst="rect">
            <a:avLst/>
          </a:prstGeom>
        </p:spPr>
        <p:txBody>
          <a:bodyPr>
            <a:spAutoFit/>
          </a:bodyPr>
          <a:lstStyle/>
          <a:p>
            <a:pPr lvl="0" algn="ctr" fontAlgn="base">
              <a:spcBef>
                <a:spcPct val="0"/>
              </a:spcBef>
              <a:spcAft>
                <a:spcPct val="0"/>
              </a:spcAft>
            </a:pPr>
            <a:r>
              <a:rPr kumimoji="0" lang="tr-TR" sz="2800" b="1" i="0" u="none" strike="noStrike" cap="none" normalizeH="0" baseline="0" dirty="0" smtClean="0">
                <a:ln>
                  <a:noFill/>
                </a:ln>
                <a:solidFill>
                  <a:schemeClr val="tx1"/>
                </a:solidFill>
                <a:effectLst/>
                <a:latin typeface="Albertus Extra Bold" pitchFamily="34" charset="0"/>
                <a:cs typeface="Times New Roman" pitchFamily="18" charset="0"/>
              </a:rPr>
              <a:t>ANLAMADIĞIN TERİMLERİ</a:t>
            </a:r>
            <a:r>
              <a:rPr kumimoji="0" lang="tr-TR" sz="2800" b="1" i="0" u="none" strike="noStrike" cap="none" normalizeH="0" dirty="0" smtClean="0">
                <a:ln>
                  <a:noFill/>
                </a:ln>
                <a:solidFill>
                  <a:schemeClr val="tx1"/>
                </a:solidFill>
                <a:effectLst/>
                <a:latin typeface="Albertus Extra Bold" pitchFamily="34" charset="0"/>
                <a:cs typeface="Times New Roman" pitchFamily="18" charset="0"/>
              </a:rPr>
              <a:t> SOR. YADA YANLARINA</a:t>
            </a:r>
            <a:r>
              <a:rPr kumimoji="0" lang="tr-TR" sz="2800" b="1" i="0" u="none" strike="noStrike" cap="none" normalizeH="0" baseline="0" dirty="0" smtClean="0">
                <a:ln>
                  <a:noFill/>
                </a:ln>
                <a:solidFill>
                  <a:schemeClr val="tx1"/>
                </a:solidFill>
                <a:effectLst/>
                <a:latin typeface="Albertus Extra Bold" pitchFamily="34" charset="0"/>
                <a:cs typeface="Times New Roman" pitchFamily="18" charset="0"/>
              </a:rPr>
              <a:t> İŞARET KOY. SÖZLÜK VEYA BAŞKA KAYNAK KULLANARAK TERİM VE TANIMLARI ÖĞREN.</a:t>
            </a:r>
            <a:endParaRPr kumimoji="0" lang="tr-TR" sz="2800" b="1" i="0" u="none" strike="noStrike" cap="none" normalizeH="0" baseline="0" dirty="0" smtClean="0">
              <a:ln>
                <a:noFill/>
              </a:ln>
              <a:solidFill>
                <a:schemeClr val="tx1"/>
              </a:solidFill>
              <a:effectLst/>
              <a:latin typeface="Albertus Extra Bold" pitchFamily="34" charset="0"/>
            </a:endParaRPr>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85852" y="714356"/>
            <a:ext cx="6870700" cy="4786346"/>
          </a:xfrm>
        </p:spPr>
        <p:txBody>
          <a:bodyPr>
            <a:normAutofit fontScale="90000"/>
          </a:bodyPr>
          <a:lstStyle/>
          <a:p>
            <a:pPr lvl="0" fontAlgn="base"/>
            <a:r>
              <a:rPr lang="tr-TR" sz="3600" b="1" dirty="0" smtClean="0"/>
              <a:t>PROBLEM : </a:t>
            </a:r>
            <a:br>
              <a:rPr lang="tr-TR" sz="3600" b="1" dirty="0" smtClean="0"/>
            </a:br>
            <a:r>
              <a:rPr lang="tr-TR" sz="3100" b="1" dirty="0"/>
              <a:t/>
            </a:r>
            <a:br>
              <a:rPr lang="tr-TR" sz="3100" b="1" dirty="0"/>
            </a:br>
            <a:r>
              <a:rPr kumimoji="0" lang="tr-TR" sz="3200" b="1" i="0" u="none" strike="noStrike" cap="none" normalizeH="0" baseline="0" dirty="0" smtClean="0">
                <a:ln>
                  <a:noFill/>
                </a:ln>
                <a:effectLst/>
                <a:latin typeface="Albertus Extra Bold" pitchFamily="34" charset="0"/>
                <a:cs typeface="Times New Roman" pitchFamily="18" charset="0"/>
              </a:rPr>
              <a:t>ÖĞRETMEN DOĞRUDAN KİTAP OKUYOR.</a:t>
            </a:r>
            <a:r>
              <a:rPr kumimoji="0" lang="tr-TR" sz="3200" b="1" i="0" u="none" strike="noStrike" cap="none" normalizeH="0" baseline="0" dirty="0" smtClean="0">
                <a:ln>
                  <a:noFill/>
                </a:ln>
                <a:solidFill>
                  <a:srgbClr val="000066"/>
                </a:solidFill>
                <a:effectLst/>
                <a:latin typeface="Albertus Extra Bold" pitchFamily="34" charset="0"/>
              </a:rPr>
              <a:t/>
            </a:r>
            <a:br>
              <a:rPr kumimoji="0" lang="tr-TR" sz="3200" b="1" i="0" u="none" strike="noStrike" cap="none" normalizeH="0" baseline="0" dirty="0" smtClean="0">
                <a:ln>
                  <a:noFill/>
                </a:ln>
                <a:solidFill>
                  <a:srgbClr val="000066"/>
                </a:solidFill>
                <a:effectLst/>
                <a:latin typeface="Albertus Extra Bold" pitchFamily="34" charset="0"/>
              </a:rPr>
            </a:br>
            <a:r>
              <a:rPr kumimoji="0" lang="tr-TR" sz="3200" b="1" i="0" u="none" strike="noStrike" cap="none" normalizeH="0" baseline="0" dirty="0" smtClean="0">
                <a:ln>
                  <a:noFill/>
                </a:ln>
                <a:solidFill>
                  <a:schemeClr val="tx1"/>
                </a:solidFill>
                <a:effectLst/>
                <a:latin typeface="Albertus Extra Bold" pitchFamily="34" charset="0"/>
                <a:cs typeface="Times New Roman" pitchFamily="18" charset="0"/>
              </a:rPr>
              <a:t> </a:t>
            </a:r>
            <a:r>
              <a:rPr kumimoji="0" lang="tr-TR" sz="3200" b="1" i="0" u="none" strike="noStrike" cap="none" normalizeH="0" baseline="0" dirty="0" smtClean="0">
                <a:ln>
                  <a:noFill/>
                </a:ln>
                <a:solidFill>
                  <a:schemeClr val="tx1"/>
                </a:solidFill>
                <a:effectLst/>
                <a:latin typeface="Albertus Extra Bold" pitchFamily="34" charset="0"/>
              </a:rPr>
              <a:t/>
            </a:r>
            <a:br>
              <a:rPr kumimoji="0" lang="tr-TR" sz="3200" b="1" i="0" u="none" strike="noStrike" cap="none" normalizeH="0" baseline="0" dirty="0" smtClean="0">
                <a:ln>
                  <a:noFill/>
                </a:ln>
                <a:solidFill>
                  <a:schemeClr val="tx1"/>
                </a:solidFill>
                <a:effectLst/>
                <a:latin typeface="Albertus Extra Bold" pitchFamily="34" charset="0"/>
              </a:rPr>
            </a:br>
            <a:r>
              <a:rPr kumimoji="0" lang="tr-TR" sz="3200" b="1" i="0" u="none" strike="noStrike" cap="none" normalizeH="0" baseline="0" dirty="0" smtClean="0">
                <a:ln>
                  <a:noFill/>
                </a:ln>
                <a:solidFill>
                  <a:schemeClr val="tx1"/>
                </a:solidFill>
                <a:effectLst/>
                <a:latin typeface="Albertus Extra Bold" pitchFamily="34" charset="0"/>
              </a:rPr>
              <a:t/>
            </a:r>
            <a:br>
              <a:rPr kumimoji="0" lang="tr-TR" sz="3200" b="1" i="0" u="none" strike="noStrike" cap="none" normalizeH="0" baseline="0" dirty="0" smtClean="0">
                <a:ln>
                  <a:noFill/>
                </a:ln>
                <a:solidFill>
                  <a:schemeClr val="tx1"/>
                </a:solidFill>
                <a:effectLst/>
                <a:latin typeface="Albertus Extra Bold" pitchFamily="34" charset="0"/>
              </a:rPr>
            </a:br>
            <a:r>
              <a:rPr lang="tr-TR" sz="3100" dirty="0"/>
              <a:t/>
            </a:r>
            <a:br>
              <a:rPr lang="tr-TR" sz="3100" dirty="0"/>
            </a:br>
            <a:r>
              <a:rPr lang="tr-TR" sz="3100" dirty="0" smtClean="0"/>
              <a:t/>
            </a:r>
            <a:br>
              <a:rPr lang="tr-TR" sz="3100" dirty="0" smtClean="0"/>
            </a:br>
            <a:r>
              <a:rPr lang="tr-TR" b="1" dirty="0"/>
              <a:t/>
            </a:r>
            <a:br>
              <a:rPr lang="tr-TR" b="1" dirty="0"/>
            </a:br>
            <a:r>
              <a:rPr lang="tr-TR" dirty="0"/>
              <a:t/>
            </a:r>
            <a:br>
              <a:rPr lang="tr-TR" dirty="0"/>
            </a:br>
            <a:endParaRPr lang="tr-TR" dirty="0"/>
          </a:p>
        </p:txBody>
      </p:sp>
      <p:pic>
        <p:nvPicPr>
          <p:cNvPr id="5" name="4 Resim" descr="düşünen surat ile ilgili görsel sonucu"/>
          <p:cNvPicPr/>
          <p:nvPr/>
        </p:nvPicPr>
        <p:blipFill>
          <a:blip r:embed="rId2"/>
          <a:srcRect/>
          <a:stretch>
            <a:fillRect/>
          </a:stretch>
        </p:blipFill>
        <p:spPr bwMode="auto">
          <a:xfrm>
            <a:off x="2500298" y="3214686"/>
            <a:ext cx="4000528" cy="3214710"/>
          </a:xfrm>
          <a:prstGeom prst="rect">
            <a:avLst/>
          </a:prstGeom>
          <a:noFill/>
          <a:ln w="9525">
            <a:noFill/>
            <a:miter lim="800000"/>
            <a:headEnd/>
            <a:tailEnd/>
          </a:ln>
        </p:spPr>
      </p:pic>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düşünen surat ile ilgili görsel sonucu"/>
          <p:cNvPicPr/>
          <p:nvPr/>
        </p:nvPicPr>
        <p:blipFill>
          <a:blip r:embed="rId2"/>
          <a:srcRect/>
          <a:stretch>
            <a:fillRect/>
          </a:stretch>
        </p:blipFill>
        <p:spPr bwMode="auto">
          <a:xfrm>
            <a:off x="4571968" y="2643182"/>
            <a:ext cx="4572032" cy="4214818"/>
          </a:xfrm>
          <a:prstGeom prst="rect">
            <a:avLst/>
          </a:prstGeom>
          <a:noFill/>
          <a:ln w="9525">
            <a:noFill/>
            <a:miter lim="800000"/>
            <a:headEnd/>
            <a:tailEnd/>
          </a:ln>
        </p:spPr>
      </p:pic>
      <p:sp>
        <p:nvSpPr>
          <p:cNvPr id="6" name="5 Dikdörtgen"/>
          <p:cNvSpPr/>
          <p:nvPr/>
        </p:nvSpPr>
        <p:spPr>
          <a:xfrm>
            <a:off x="500034" y="357166"/>
            <a:ext cx="4572000" cy="1631216"/>
          </a:xfrm>
          <a:prstGeom prst="rect">
            <a:avLst/>
          </a:prstGeom>
        </p:spPr>
        <p:txBody>
          <a:bodyPr>
            <a:spAutoFit/>
          </a:bodyPr>
          <a:lstStyle/>
          <a:p>
            <a:pPr algn="ctr"/>
            <a:r>
              <a:rPr lang="tr-TR" sz="3600" b="1" dirty="0" smtClean="0"/>
              <a:t>ÖNERİ:</a:t>
            </a:r>
          </a:p>
          <a:p>
            <a:pPr algn="ctr"/>
            <a:r>
              <a:rPr lang="tr-TR" sz="3200" dirty="0" smtClean="0"/>
              <a:t/>
            </a:r>
            <a:br>
              <a:rPr lang="tr-TR" sz="3200" dirty="0" smtClean="0"/>
            </a:br>
            <a:endParaRPr lang="tr-TR" sz="3200" dirty="0"/>
          </a:p>
        </p:txBody>
      </p:sp>
      <p:sp>
        <p:nvSpPr>
          <p:cNvPr id="7" name="6 Dikdörtgen"/>
          <p:cNvSpPr/>
          <p:nvPr/>
        </p:nvSpPr>
        <p:spPr>
          <a:xfrm>
            <a:off x="785786" y="1571612"/>
            <a:ext cx="4572000" cy="3539430"/>
          </a:xfrm>
          <a:prstGeom prst="rect">
            <a:avLst/>
          </a:prstGeom>
        </p:spPr>
        <p:txBody>
          <a:bodyPr>
            <a:spAutoFit/>
          </a:bodyPr>
          <a:lstStyle/>
          <a:p>
            <a:pPr lvl="0" algn="ctr" fontAlgn="base">
              <a:spcBef>
                <a:spcPct val="0"/>
              </a:spcBef>
              <a:spcAft>
                <a:spcPct val="0"/>
              </a:spcAft>
            </a:pPr>
            <a:r>
              <a:rPr kumimoji="0" lang="tr-TR" sz="2800" b="1" i="0" u="none" strike="noStrike" cap="none" normalizeH="0" baseline="0" dirty="0" smtClean="0">
                <a:ln>
                  <a:noFill/>
                </a:ln>
                <a:effectLst/>
                <a:latin typeface="Albertus Extra Bold" pitchFamily="34" charset="0"/>
                <a:cs typeface="Times New Roman" pitchFamily="18" charset="0"/>
              </a:rPr>
              <a:t>KİTAPTAN OKUDUĞU BÖLÜMLERİ İŞARETLE, BU BÖLÜMLE İLGİLİ ÖĞRETMENİN YORUMLARINI NOT AL, BÖLÜMLERİ KARŞILAŞTIRARAK İNCELE.</a:t>
            </a:r>
            <a:endParaRPr kumimoji="0" lang="tr-TR" sz="2800" b="1" i="0" u="none" strike="noStrike" cap="none" normalizeH="0" baseline="0" dirty="0" smtClean="0">
              <a:ln>
                <a:noFill/>
              </a:ln>
              <a:effectLst/>
              <a:latin typeface="Albertus Extra Bold" pitchFamily="34" charset="0"/>
            </a:endParaRPr>
          </a:p>
        </p:txBody>
      </p:sp>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85852" y="714356"/>
            <a:ext cx="6870700" cy="4786346"/>
          </a:xfrm>
        </p:spPr>
        <p:txBody>
          <a:bodyPr>
            <a:normAutofit fontScale="90000"/>
          </a:bodyPr>
          <a:lstStyle/>
          <a:p>
            <a:pPr fontAlgn="base"/>
            <a:r>
              <a:rPr lang="tr-TR" sz="3600" b="1" dirty="0" smtClean="0"/>
              <a:t>PROBLEM : </a:t>
            </a:r>
            <a:br>
              <a:rPr lang="tr-TR" sz="3600" b="1" dirty="0" smtClean="0"/>
            </a:br>
            <a:r>
              <a:rPr lang="tr-TR" sz="3600" b="1" dirty="0" smtClean="0"/>
              <a:t/>
            </a:r>
            <a:br>
              <a:rPr lang="tr-TR" sz="3600" b="1" dirty="0" smtClean="0"/>
            </a:br>
            <a:r>
              <a:rPr kumimoji="0" lang="tr-TR" sz="3200" b="1" i="0" u="none" strike="noStrike" cap="none" normalizeH="0" baseline="0" dirty="0" smtClean="0">
                <a:ln>
                  <a:noFill/>
                </a:ln>
                <a:solidFill>
                  <a:schemeClr val="tx1"/>
                </a:solidFill>
                <a:effectLst/>
                <a:latin typeface="Albertus Extra Bold" pitchFamily="34" charset="0"/>
                <a:cs typeface="Times New Roman" pitchFamily="18" charset="0"/>
              </a:rPr>
              <a:t>ÖĞRETMENE ANLAMADIĞIM KONULARLA İLGİLİ SORU SORMAYA ÇEKİNİYORUM.</a:t>
            </a:r>
            <a:r>
              <a:rPr kumimoji="0" lang="tr-TR" sz="3200" b="1" i="0" u="none" strike="noStrike" cap="none" normalizeH="0" baseline="0" dirty="0" smtClean="0">
                <a:ln>
                  <a:noFill/>
                </a:ln>
                <a:solidFill>
                  <a:schemeClr val="tx1"/>
                </a:solidFill>
                <a:effectLst/>
                <a:latin typeface="Albertus Extra Bold" pitchFamily="34" charset="0"/>
              </a:rPr>
              <a:t/>
            </a:r>
            <a:br>
              <a:rPr kumimoji="0" lang="tr-TR" sz="3200" b="1" i="0" u="none" strike="noStrike" cap="none" normalizeH="0" baseline="0" dirty="0" smtClean="0">
                <a:ln>
                  <a:noFill/>
                </a:ln>
                <a:solidFill>
                  <a:schemeClr val="tx1"/>
                </a:solidFill>
                <a:effectLst/>
                <a:latin typeface="Albertus Extra Bold" pitchFamily="34" charset="0"/>
              </a:rPr>
            </a:br>
            <a:r>
              <a:rPr kumimoji="0" lang="tr-TR" sz="3200" b="1" i="0" u="none" strike="noStrike" cap="none" normalizeH="0" baseline="0" dirty="0" smtClean="0">
                <a:ln>
                  <a:noFill/>
                </a:ln>
                <a:solidFill>
                  <a:schemeClr val="tx1"/>
                </a:solidFill>
                <a:effectLst/>
                <a:latin typeface="Albertus Extra Bold" pitchFamily="34" charset="0"/>
                <a:cs typeface="Times New Roman" pitchFamily="18" charset="0"/>
              </a:rPr>
              <a:t> </a:t>
            </a:r>
            <a:r>
              <a:rPr kumimoji="0" lang="tr-TR" sz="3200" b="1" i="0" u="none" strike="noStrike" cap="none" normalizeH="0" baseline="0" dirty="0" smtClean="0">
                <a:ln>
                  <a:noFill/>
                </a:ln>
                <a:solidFill>
                  <a:schemeClr val="tx1"/>
                </a:solidFill>
                <a:effectLst/>
                <a:latin typeface="Albertus Extra Bold" pitchFamily="34" charset="0"/>
              </a:rPr>
              <a:t/>
            </a:r>
            <a:br>
              <a:rPr kumimoji="0" lang="tr-TR" sz="3200" b="1" i="0" u="none" strike="noStrike" cap="none" normalizeH="0" baseline="0" dirty="0" smtClean="0">
                <a:ln>
                  <a:noFill/>
                </a:ln>
                <a:solidFill>
                  <a:schemeClr val="tx1"/>
                </a:solidFill>
                <a:effectLst/>
                <a:latin typeface="Albertus Extra Bold" pitchFamily="34" charset="0"/>
              </a:rPr>
            </a:br>
            <a:r>
              <a:rPr kumimoji="0" lang="tr-TR" sz="3200" b="1" i="0" u="none" strike="noStrike" cap="none" normalizeH="0" baseline="0" dirty="0" smtClean="0">
                <a:ln>
                  <a:noFill/>
                </a:ln>
                <a:solidFill>
                  <a:schemeClr val="tx1"/>
                </a:solidFill>
                <a:effectLst/>
                <a:latin typeface="Albertus Extra Bold" pitchFamily="34" charset="0"/>
              </a:rPr>
              <a:t/>
            </a:r>
            <a:br>
              <a:rPr kumimoji="0" lang="tr-TR" sz="3200" b="1" i="0" u="none" strike="noStrike" cap="none" normalizeH="0" baseline="0" dirty="0" smtClean="0">
                <a:ln>
                  <a:noFill/>
                </a:ln>
                <a:solidFill>
                  <a:schemeClr val="tx1"/>
                </a:solidFill>
                <a:effectLst/>
                <a:latin typeface="Albertus Extra Bold" pitchFamily="34" charset="0"/>
              </a:rPr>
            </a:br>
            <a:r>
              <a:rPr lang="tr-TR" sz="3100" dirty="0"/>
              <a:t/>
            </a:r>
            <a:br>
              <a:rPr lang="tr-TR" sz="3100" dirty="0"/>
            </a:br>
            <a:r>
              <a:rPr lang="tr-TR" sz="3100" dirty="0" smtClean="0"/>
              <a:t/>
            </a:r>
            <a:br>
              <a:rPr lang="tr-TR" sz="3100" dirty="0" smtClean="0"/>
            </a:br>
            <a:r>
              <a:rPr lang="tr-TR" b="1" dirty="0"/>
              <a:t/>
            </a:r>
            <a:br>
              <a:rPr lang="tr-TR" b="1" dirty="0"/>
            </a:br>
            <a:r>
              <a:rPr lang="tr-TR" dirty="0"/>
              <a:t/>
            </a:r>
            <a:br>
              <a:rPr lang="tr-TR" dirty="0"/>
            </a:br>
            <a:endParaRPr lang="tr-TR" dirty="0"/>
          </a:p>
        </p:txBody>
      </p:sp>
      <p:pic>
        <p:nvPicPr>
          <p:cNvPr id="5" name="4 Resim" descr="düşünen surat ile ilgili görsel sonucu"/>
          <p:cNvPicPr/>
          <p:nvPr/>
        </p:nvPicPr>
        <p:blipFill>
          <a:blip r:embed="rId2"/>
          <a:srcRect/>
          <a:stretch>
            <a:fillRect/>
          </a:stretch>
        </p:blipFill>
        <p:spPr bwMode="auto">
          <a:xfrm>
            <a:off x="2500298" y="3214686"/>
            <a:ext cx="4000528" cy="3214710"/>
          </a:xfrm>
          <a:prstGeom prst="rect">
            <a:avLst/>
          </a:prstGeom>
          <a:noFill/>
          <a:ln w="9525">
            <a:noFill/>
            <a:miter lim="800000"/>
            <a:headEnd/>
            <a:tailEnd/>
          </a:ln>
        </p:spPr>
      </p:pic>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152400"/>
            <a:ext cx="6870700" cy="1260475"/>
          </a:xfrm>
        </p:spPr>
        <p:txBody>
          <a:bodyPr>
            <a:noAutofit/>
          </a:bodyPr>
          <a:lstStyle/>
          <a:p>
            <a:pPr eaLnBrk="1" hangingPunct="1"/>
            <a:r>
              <a:rPr lang="tr-TR" sz="3200" b="1" dirty="0" smtClean="0"/>
              <a:t>Öğrencinin Başarısını Önemli Ölçüde Etkileyen Çalışma Alışkanlıkları Nelerdir?</a:t>
            </a:r>
          </a:p>
        </p:txBody>
      </p:sp>
      <p:sp>
        <p:nvSpPr>
          <p:cNvPr id="18435" name="Rectangle 3"/>
          <p:cNvSpPr>
            <a:spLocks noGrp="1" noChangeArrowheads="1"/>
          </p:cNvSpPr>
          <p:nvPr>
            <p:ph type="body" sz="half" idx="1"/>
          </p:nvPr>
        </p:nvSpPr>
        <p:spPr>
          <a:xfrm>
            <a:off x="755650" y="1828800"/>
            <a:ext cx="7673975" cy="4457720"/>
          </a:xfrm>
        </p:spPr>
        <p:txBody>
          <a:bodyPr>
            <a:normAutofit lnSpcReduction="10000"/>
          </a:bodyPr>
          <a:lstStyle/>
          <a:p>
            <a:pPr marL="742950" indent="-742950">
              <a:lnSpc>
                <a:spcPct val="80000"/>
              </a:lnSpc>
              <a:buNone/>
            </a:pPr>
            <a:r>
              <a:rPr lang="tr-TR" sz="4200" b="1" dirty="0" smtClean="0">
                <a:solidFill>
                  <a:srgbClr val="0070C0"/>
                </a:solidFill>
              </a:rPr>
              <a:t>1)  Zamanı iyi planlama </a:t>
            </a:r>
          </a:p>
          <a:p>
            <a:pPr eaLnBrk="1" hangingPunct="1">
              <a:lnSpc>
                <a:spcPct val="80000"/>
              </a:lnSpc>
              <a:buNone/>
            </a:pPr>
            <a:r>
              <a:rPr lang="tr-TR" sz="4200" b="1" dirty="0">
                <a:solidFill>
                  <a:srgbClr val="0070C0"/>
                </a:solidFill>
              </a:rPr>
              <a:t>2</a:t>
            </a:r>
            <a:r>
              <a:rPr lang="tr-TR" sz="4200" b="1" dirty="0" smtClean="0">
                <a:solidFill>
                  <a:srgbClr val="0070C0"/>
                </a:solidFill>
              </a:rPr>
              <a:t>) Çalışma ortamının düzenlenmesi</a:t>
            </a:r>
          </a:p>
          <a:p>
            <a:pPr>
              <a:lnSpc>
                <a:spcPct val="80000"/>
              </a:lnSpc>
              <a:buNone/>
            </a:pPr>
            <a:r>
              <a:rPr lang="tr-TR" sz="4200" b="1" dirty="0">
                <a:solidFill>
                  <a:srgbClr val="0070C0"/>
                </a:solidFill>
              </a:rPr>
              <a:t>3</a:t>
            </a:r>
            <a:r>
              <a:rPr lang="tr-TR" sz="4200" b="1" dirty="0" smtClean="0">
                <a:solidFill>
                  <a:srgbClr val="0070C0"/>
                </a:solidFill>
              </a:rPr>
              <a:t>) Aktif dinleme</a:t>
            </a:r>
          </a:p>
          <a:p>
            <a:pPr>
              <a:lnSpc>
                <a:spcPct val="80000"/>
              </a:lnSpc>
              <a:buNone/>
            </a:pPr>
            <a:r>
              <a:rPr lang="tr-TR" sz="4200" b="1" dirty="0">
                <a:solidFill>
                  <a:srgbClr val="0070C0"/>
                </a:solidFill>
              </a:rPr>
              <a:t>4</a:t>
            </a:r>
            <a:r>
              <a:rPr lang="tr-TR" sz="4200" b="1" dirty="0" smtClean="0">
                <a:solidFill>
                  <a:srgbClr val="0070C0"/>
                </a:solidFill>
              </a:rPr>
              <a:t>) Not tutma</a:t>
            </a:r>
          </a:p>
          <a:p>
            <a:pPr eaLnBrk="1" hangingPunct="1">
              <a:lnSpc>
                <a:spcPct val="80000"/>
              </a:lnSpc>
              <a:buNone/>
            </a:pPr>
            <a:r>
              <a:rPr lang="tr-TR" sz="4200" b="1" dirty="0" smtClean="0">
                <a:solidFill>
                  <a:srgbClr val="0070C0"/>
                </a:solidFill>
              </a:rPr>
              <a:t>5) Özet çıkarma – Tekrar Etme</a:t>
            </a:r>
          </a:p>
          <a:p>
            <a:pPr eaLnBrk="1" hangingPunct="1">
              <a:lnSpc>
                <a:spcPct val="80000"/>
              </a:lnSpc>
              <a:buNone/>
            </a:pPr>
            <a:r>
              <a:rPr lang="tr-TR" sz="4200" b="1" dirty="0" smtClean="0">
                <a:solidFill>
                  <a:srgbClr val="0070C0"/>
                </a:solidFill>
              </a:rPr>
              <a:t>6) Motivasyon (İsteklilik)</a:t>
            </a:r>
          </a:p>
          <a:p>
            <a:pPr eaLnBrk="1" hangingPunct="1">
              <a:lnSpc>
                <a:spcPct val="80000"/>
              </a:lnSpc>
              <a:buNone/>
            </a:pPr>
            <a:r>
              <a:rPr lang="tr-TR" sz="4200" b="1" dirty="0" smtClean="0">
                <a:solidFill>
                  <a:srgbClr val="0070C0"/>
                </a:solidFill>
              </a:rPr>
              <a:t>7) Kitap okuma alışkanlığı</a:t>
            </a:r>
          </a:p>
          <a:p>
            <a:pPr eaLnBrk="1" hangingPunct="1">
              <a:lnSpc>
                <a:spcPct val="80000"/>
              </a:lnSpc>
              <a:buNone/>
            </a:pPr>
            <a:endParaRPr lang="tr-TR" sz="4200" b="1" dirty="0" smtClean="0">
              <a:solidFill>
                <a:srgbClr val="0070C0"/>
              </a:solidFill>
            </a:endParaRPr>
          </a:p>
          <a:p>
            <a:pPr eaLnBrk="1" hangingPunct="1">
              <a:lnSpc>
                <a:spcPct val="80000"/>
              </a:lnSpc>
            </a:pPr>
            <a:endParaRPr lang="tr-TR" sz="2400" dirty="0" smtClean="0">
              <a:solidFill>
                <a:srgbClr val="660033"/>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768" decel="100000"/>
                                        <p:tgtEl>
                                          <p:spTgt spid="18434"/>
                                        </p:tgtEl>
                                      </p:cBhvr>
                                    </p:animEffect>
                                    <p:animScale>
                                      <p:cBhvr>
                                        <p:cTn id="8" dur="768" decel="100000"/>
                                        <p:tgtEl>
                                          <p:spTgt spid="18434"/>
                                        </p:tgtEl>
                                      </p:cBhvr>
                                      <p:from x="10000" y="10000"/>
                                      <p:to x="200000" y="450000"/>
                                    </p:animScale>
                                    <p:animScale>
                                      <p:cBhvr>
                                        <p:cTn id="9" dur="1230" accel="100000" fill="hold">
                                          <p:stCondLst>
                                            <p:cond delay="768"/>
                                          </p:stCondLst>
                                        </p:cTn>
                                        <p:tgtEl>
                                          <p:spTgt spid="18434"/>
                                        </p:tgtEl>
                                      </p:cBhvr>
                                      <p:from x="200000" y="450000"/>
                                      <p:to x="100000" y="100000"/>
                                    </p:animScale>
                                    <p:set>
                                      <p:cBhvr>
                                        <p:cTn id="10" dur="768" fill="hold"/>
                                        <p:tgtEl>
                                          <p:spTgt spid="18434"/>
                                        </p:tgtEl>
                                        <p:attrNameLst>
                                          <p:attrName>ppt_x</p:attrName>
                                        </p:attrNameLst>
                                      </p:cBhvr>
                                      <p:to>
                                        <p:strVal val="(0.5)"/>
                                      </p:to>
                                    </p:set>
                                    <p:anim from="(0.5)" to="(#ppt_x)" calcmode="lin" valueType="num">
                                      <p:cBhvr>
                                        <p:cTn id="11" dur="1230" accel="100000" fill="hold">
                                          <p:stCondLst>
                                            <p:cond delay="768"/>
                                          </p:stCondLst>
                                        </p:cTn>
                                        <p:tgtEl>
                                          <p:spTgt spid="18434"/>
                                        </p:tgtEl>
                                        <p:attrNameLst>
                                          <p:attrName>ppt_x</p:attrName>
                                        </p:attrNameLst>
                                      </p:cBhvr>
                                    </p:anim>
                                    <p:set>
                                      <p:cBhvr>
                                        <p:cTn id="12" dur="768" fill="hold"/>
                                        <p:tgtEl>
                                          <p:spTgt spid="18434"/>
                                        </p:tgtEl>
                                        <p:attrNameLst>
                                          <p:attrName>ppt_y</p:attrName>
                                        </p:attrNameLst>
                                      </p:cBhvr>
                                      <p:to>
                                        <p:strVal val="(#ppt_y+0.4)"/>
                                      </p:to>
                                    </p:set>
                                    <p:anim from="(#ppt_y+0.4)" to="(#ppt_y)" calcmode="lin" valueType="num">
                                      <p:cBhvr>
                                        <p:cTn id="13" dur="1230" accel="100000" fill="hold">
                                          <p:stCondLst>
                                            <p:cond delay="768"/>
                                          </p:stCondLst>
                                        </p:cTn>
                                        <p:tgtEl>
                                          <p:spTgt spid="1843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8435">
                                            <p:txEl>
                                              <p:pRg st="0" end="0"/>
                                            </p:txEl>
                                          </p:spTgt>
                                        </p:tgtEl>
                                        <p:attrNameLst>
                                          <p:attrName>style.visibility</p:attrName>
                                        </p:attrNameLst>
                                      </p:cBhvr>
                                      <p:to>
                                        <p:strVal val="visible"/>
                                      </p:to>
                                    </p:set>
                                    <p:anim calcmode="lin" valueType="num">
                                      <p:cBhvr>
                                        <p:cTn id="18" dur="500" fill="hold"/>
                                        <p:tgtEl>
                                          <p:spTgt spid="1843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843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843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8435">
                                            <p:txEl>
                                              <p:pRg st="1" end="1"/>
                                            </p:txEl>
                                          </p:spTgt>
                                        </p:tgtEl>
                                        <p:attrNameLst>
                                          <p:attrName>style.visibility</p:attrName>
                                        </p:attrNameLst>
                                      </p:cBhvr>
                                      <p:to>
                                        <p:strVal val="visible"/>
                                      </p:to>
                                    </p:set>
                                    <p:anim calcmode="lin" valueType="num">
                                      <p:cBhvr>
                                        <p:cTn id="25" dur="500" fill="hold"/>
                                        <p:tgtEl>
                                          <p:spTgt spid="18435">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18435">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1843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18435">
                                            <p:txEl>
                                              <p:pRg st="2" end="2"/>
                                            </p:txEl>
                                          </p:spTgt>
                                        </p:tgtEl>
                                        <p:attrNameLst>
                                          <p:attrName>style.visibility</p:attrName>
                                        </p:attrNameLst>
                                      </p:cBhvr>
                                      <p:to>
                                        <p:strVal val="visible"/>
                                      </p:to>
                                    </p:set>
                                    <p:anim calcmode="lin" valueType="num">
                                      <p:cBhvr>
                                        <p:cTn id="32" dur="500" fill="hold"/>
                                        <p:tgtEl>
                                          <p:spTgt spid="18435">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18435">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1843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18435">
                                            <p:txEl>
                                              <p:pRg st="3" end="3"/>
                                            </p:txEl>
                                          </p:spTgt>
                                        </p:tgtEl>
                                        <p:attrNameLst>
                                          <p:attrName>style.visibility</p:attrName>
                                        </p:attrNameLst>
                                      </p:cBhvr>
                                      <p:to>
                                        <p:strVal val="visible"/>
                                      </p:to>
                                    </p:set>
                                    <p:anim calcmode="lin" valueType="num">
                                      <p:cBhvr>
                                        <p:cTn id="39" dur="500" fill="hold"/>
                                        <p:tgtEl>
                                          <p:spTgt spid="1843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8435">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18435">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18435">
                                            <p:txEl>
                                              <p:pRg st="4" end="4"/>
                                            </p:txEl>
                                          </p:spTgt>
                                        </p:tgtEl>
                                        <p:attrNameLst>
                                          <p:attrName>style.visibility</p:attrName>
                                        </p:attrNameLst>
                                      </p:cBhvr>
                                      <p:to>
                                        <p:strVal val="visible"/>
                                      </p:to>
                                    </p:set>
                                    <p:anim calcmode="lin" valueType="num">
                                      <p:cBhvr>
                                        <p:cTn id="46" dur="500" fill="hold"/>
                                        <p:tgtEl>
                                          <p:spTgt spid="18435">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18435">
                                            <p:txEl>
                                              <p:pRg st="4" end="4"/>
                                            </p:txEl>
                                          </p:spTgt>
                                        </p:tgtEl>
                                        <p:attrNameLst>
                                          <p:attrName>ppt_h</p:attrName>
                                        </p:attrNameLst>
                                      </p:cBhvr>
                                      <p:tavLst>
                                        <p:tav tm="0">
                                          <p:val>
                                            <p:fltVal val="0"/>
                                          </p:val>
                                        </p:tav>
                                        <p:tav tm="100000">
                                          <p:val>
                                            <p:strVal val="#ppt_h"/>
                                          </p:val>
                                        </p:tav>
                                      </p:tavLst>
                                    </p:anim>
                                    <p:animEffect transition="in" filter="fade">
                                      <p:cBhvr>
                                        <p:cTn id="48" dur="500"/>
                                        <p:tgtEl>
                                          <p:spTgt spid="18435">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18435">
                                            <p:txEl>
                                              <p:pRg st="5" end="5"/>
                                            </p:txEl>
                                          </p:spTgt>
                                        </p:tgtEl>
                                        <p:attrNameLst>
                                          <p:attrName>style.visibility</p:attrName>
                                        </p:attrNameLst>
                                      </p:cBhvr>
                                      <p:to>
                                        <p:strVal val="visible"/>
                                      </p:to>
                                    </p:set>
                                    <p:anim calcmode="lin" valueType="num">
                                      <p:cBhvr>
                                        <p:cTn id="53" dur="500" fill="hold"/>
                                        <p:tgtEl>
                                          <p:spTgt spid="18435">
                                            <p:txEl>
                                              <p:pRg st="5" end="5"/>
                                            </p:txEl>
                                          </p:spTgt>
                                        </p:tgtEl>
                                        <p:attrNameLst>
                                          <p:attrName>ppt_w</p:attrName>
                                        </p:attrNameLst>
                                      </p:cBhvr>
                                      <p:tavLst>
                                        <p:tav tm="0">
                                          <p:val>
                                            <p:fltVal val="0"/>
                                          </p:val>
                                        </p:tav>
                                        <p:tav tm="100000">
                                          <p:val>
                                            <p:strVal val="#ppt_w"/>
                                          </p:val>
                                        </p:tav>
                                      </p:tavLst>
                                    </p:anim>
                                    <p:anim calcmode="lin" valueType="num">
                                      <p:cBhvr>
                                        <p:cTn id="54" dur="500" fill="hold"/>
                                        <p:tgtEl>
                                          <p:spTgt spid="18435">
                                            <p:txEl>
                                              <p:pRg st="5" end="5"/>
                                            </p:txEl>
                                          </p:spTgt>
                                        </p:tgtEl>
                                        <p:attrNameLst>
                                          <p:attrName>ppt_h</p:attrName>
                                        </p:attrNameLst>
                                      </p:cBhvr>
                                      <p:tavLst>
                                        <p:tav tm="0">
                                          <p:val>
                                            <p:fltVal val="0"/>
                                          </p:val>
                                        </p:tav>
                                        <p:tav tm="100000">
                                          <p:val>
                                            <p:strVal val="#ppt_h"/>
                                          </p:val>
                                        </p:tav>
                                      </p:tavLst>
                                    </p:anim>
                                    <p:animEffect transition="in" filter="fade">
                                      <p:cBhvr>
                                        <p:cTn id="55" dur="500"/>
                                        <p:tgtEl>
                                          <p:spTgt spid="18435">
                                            <p:txEl>
                                              <p:pRg st="5" end="5"/>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0" fill="hold" grpId="0" nodeType="clickEffect">
                                  <p:stCondLst>
                                    <p:cond delay="0"/>
                                  </p:stCondLst>
                                  <p:childTnLst>
                                    <p:set>
                                      <p:cBhvr>
                                        <p:cTn id="59" dur="1" fill="hold">
                                          <p:stCondLst>
                                            <p:cond delay="0"/>
                                          </p:stCondLst>
                                        </p:cTn>
                                        <p:tgtEl>
                                          <p:spTgt spid="18435">
                                            <p:txEl>
                                              <p:pRg st="6" end="6"/>
                                            </p:txEl>
                                          </p:spTgt>
                                        </p:tgtEl>
                                        <p:attrNameLst>
                                          <p:attrName>style.visibility</p:attrName>
                                        </p:attrNameLst>
                                      </p:cBhvr>
                                      <p:to>
                                        <p:strVal val="visible"/>
                                      </p:to>
                                    </p:set>
                                    <p:anim calcmode="lin" valueType="num">
                                      <p:cBhvr>
                                        <p:cTn id="60" dur="500" fill="hold"/>
                                        <p:tgtEl>
                                          <p:spTgt spid="18435">
                                            <p:txEl>
                                              <p:pRg st="6" end="6"/>
                                            </p:txEl>
                                          </p:spTgt>
                                        </p:tgtEl>
                                        <p:attrNameLst>
                                          <p:attrName>ppt_w</p:attrName>
                                        </p:attrNameLst>
                                      </p:cBhvr>
                                      <p:tavLst>
                                        <p:tav tm="0">
                                          <p:val>
                                            <p:fltVal val="0"/>
                                          </p:val>
                                        </p:tav>
                                        <p:tav tm="100000">
                                          <p:val>
                                            <p:strVal val="#ppt_w"/>
                                          </p:val>
                                        </p:tav>
                                      </p:tavLst>
                                    </p:anim>
                                    <p:anim calcmode="lin" valueType="num">
                                      <p:cBhvr>
                                        <p:cTn id="61" dur="500" fill="hold"/>
                                        <p:tgtEl>
                                          <p:spTgt spid="18435">
                                            <p:txEl>
                                              <p:pRg st="6" end="6"/>
                                            </p:txEl>
                                          </p:spTgt>
                                        </p:tgtEl>
                                        <p:attrNameLst>
                                          <p:attrName>ppt_h</p:attrName>
                                        </p:attrNameLst>
                                      </p:cBhvr>
                                      <p:tavLst>
                                        <p:tav tm="0">
                                          <p:val>
                                            <p:fltVal val="0"/>
                                          </p:val>
                                        </p:tav>
                                        <p:tav tm="100000">
                                          <p:val>
                                            <p:strVal val="#ppt_h"/>
                                          </p:val>
                                        </p:tav>
                                      </p:tavLst>
                                    </p:anim>
                                    <p:animEffect transition="in" filter="fade">
                                      <p:cBhvr>
                                        <p:cTn id="62" dur="500"/>
                                        <p:tgtEl>
                                          <p:spTgt spid="184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Dikdörtgen"/>
          <p:cNvSpPr/>
          <p:nvPr/>
        </p:nvSpPr>
        <p:spPr>
          <a:xfrm>
            <a:off x="500034" y="357166"/>
            <a:ext cx="4572000" cy="1631216"/>
          </a:xfrm>
          <a:prstGeom prst="rect">
            <a:avLst/>
          </a:prstGeom>
        </p:spPr>
        <p:txBody>
          <a:bodyPr>
            <a:spAutoFit/>
          </a:bodyPr>
          <a:lstStyle/>
          <a:p>
            <a:pPr algn="ctr"/>
            <a:r>
              <a:rPr lang="tr-TR" sz="3600" b="1" dirty="0" smtClean="0"/>
              <a:t>ÖNERİ:</a:t>
            </a:r>
          </a:p>
          <a:p>
            <a:pPr algn="ctr"/>
            <a:r>
              <a:rPr lang="tr-TR" sz="3200" dirty="0" smtClean="0"/>
              <a:t/>
            </a:r>
            <a:br>
              <a:rPr lang="tr-TR" sz="3200" dirty="0" smtClean="0"/>
            </a:br>
            <a:endParaRPr lang="tr-TR" sz="3200" dirty="0"/>
          </a:p>
        </p:txBody>
      </p:sp>
      <p:sp>
        <p:nvSpPr>
          <p:cNvPr id="7" name="6 Dikdörtgen"/>
          <p:cNvSpPr/>
          <p:nvPr/>
        </p:nvSpPr>
        <p:spPr>
          <a:xfrm>
            <a:off x="571472" y="1071546"/>
            <a:ext cx="4572000" cy="2677656"/>
          </a:xfrm>
          <a:prstGeom prst="rect">
            <a:avLst/>
          </a:prstGeom>
        </p:spPr>
        <p:txBody>
          <a:bodyPr>
            <a:spAutoFit/>
          </a:bodyPr>
          <a:lstStyle/>
          <a:p>
            <a:pPr lvl="0" algn="ctr" fontAlgn="base">
              <a:spcBef>
                <a:spcPct val="0"/>
              </a:spcBef>
              <a:spcAft>
                <a:spcPct val="0"/>
              </a:spcAft>
            </a:pPr>
            <a:r>
              <a:rPr lang="tr-TR" sz="2800" b="1" dirty="0" smtClean="0">
                <a:latin typeface="Albertus Extra Bold" pitchFamily="34" charset="0"/>
              </a:rPr>
              <a:t>SEN ÖĞRENCİSİN. ADI ÜSTÜNDE ÖĞRENCİ. SORU SORMANDAN DAHA DOĞAL NE OLABİLİR Kİİİİ!!!</a:t>
            </a:r>
          </a:p>
          <a:p>
            <a:pPr lvl="0" algn="ctr" fontAlgn="base">
              <a:spcBef>
                <a:spcPct val="0"/>
              </a:spcBef>
              <a:spcAft>
                <a:spcPct val="0"/>
              </a:spcAft>
            </a:pPr>
            <a:endParaRPr kumimoji="0" lang="tr-TR" sz="2800" b="1" i="0" u="none" strike="noStrike" cap="none" normalizeH="0" baseline="0" dirty="0" smtClean="0">
              <a:ln>
                <a:noFill/>
              </a:ln>
              <a:effectLst/>
              <a:latin typeface="Albertus Extra Bold" pitchFamily="34" charset="0"/>
            </a:endParaRPr>
          </a:p>
        </p:txBody>
      </p:sp>
      <p:pic>
        <p:nvPicPr>
          <p:cNvPr id="8" name="7 Resim" descr="düşünen surat ile ilgili görsel sonucu"/>
          <p:cNvPicPr/>
          <p:nvPr/>
        </p:nvPicPr>
        <p:blipFill>
          <a:blip r:embed="rId2"/>
          <a:srcRect/>
          <a:stretch>
            <a:fillRect/>
          </a:stretch>
        </p:blipFill>
        <p:spPr bwMode="auto">
          <a:xfrm>
            <a:off x="4357686" y="2643182"/>
            <a:ext cx="4548198" cy="3929090"/>
          </a:xfrm>
          <a:prstGeom prst="rect">
            <a:avLst/>
          </a:prstGeom>
          <a:noFill/>
          <a:ln w="9525">
            <a:noFill/>
            <a:miter lim="800000"/>
            <a:headEnd/>
            <a:tailEnd/>
          </a:ln>
        </p:spPr>
      </p:pic>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dirty="0" smtClean="0"/>
              <a:t>ÖZET ÇIKARMA- TEKRAR ETME</a:t>
            </a:r>
            <a:endParaRPr lang="tr-TR" sz="4000" b="1" dirty="0"/>
          </a:p>
        </p:txBody>
      </p:sp>
      <p:sp>
        <p:nvSpPr>
          <p:cNvPr id="3" name="2 Metin Yer Tutucusu"/>
          <p:cNvSpPr>
            <a:spLocks noGrp="1"/>
          </p:cNvSpPr>
          <p:nvPr>
            <p:ph type="body" sz="half" idx="1"/>
          </p:nvPr>
        </p:nvSpPr>
        <p:spPr>
          <a:xfrm>
            <a:off x="571472" y="1500174"/>
            <a:ext cx="5815026" cy="4443418"/>
          </a:xfrm>
        </p:spPr>
        <p:txBody>
          <a:bodyPr>
            <a:noAutofit/>
          </a:bodyPr>
          <a:lstStyle/>
          <a:p>
            <a:pPr>
              <a:buNone/>
            </a:pPr>
            <a:r>
              <a:rPr lang="tr-TR" b="1" dirty="0" smtClean="0">
                <a:solidFill>
                  <a:srgbClr val="0070C0"/>
                </a:solidFill>
              </a:rPr>
              <a:t>SÖZEL DERSLERDE; </a:t>
            </a:r>
          </a:p>
          <a:p>
            <a:pPr>
              <a:buNone/>
            </a:pPr>
            <a:r>
              <a:rPr lang="tr-TR" b="1" dirty="0" smtClean="0">
                <a:solidFill>
                  <a:srgbClr val="0070C0"/>
                </a:solidFill>
              </a:rPr>
              <a:t> 1) Dikkatlice oku</a:t>
            </a:r>
          </a:p>
          <a:p>
            <a:pPr>
              <a:buNone/>
            </a:pPr>
            <a:r>
              <a:rPr lang="tr-TR" b="1" dirty="0" smtClean="0">
                <a:solidFill>
                  <a:srgbClr val="0070C0"/>
                </a:solidFill>
              </a:rPr>
              <a:t>2) Parçalara ayırarak oku</a:t>
            </a:r>
          </a:p>
          <a:p>
            <a:pPr>
              <a:buNone/>
            </a:pPr>
            <a:r>
              <a:rPr lang="tr-TR" b="1" dirty="0" smtClean="0">
                <a:solidFill>
                  <a:srgbClr val="0070C0"/>
                </a:solidFill>
              </a:rPr>
              <a:t>3) Kendine sorular sorarak ve cevaplayarak oku</a:t>
            </a:r>
          </a:p>
          <a:p>
            <a:pPr>
              <a:buNone/>
            </a:pPr>
            <a:r>
              <a:rPr lang="tr-TR" b="1" dirty="0" smtClean="0">
                <a:solidFill>
                  <a:srgbClr val="0070C0"/>
                </a:solidFill>
              </a:rPr>
              <a:t>4) Okuduklarını  bakmadan geçir</a:t>
            </a:r>
          </a:p>
          <a:p>
            <a:pPr>
              <a:buNone/>
            </a:pPr>
            <a:r>
              <a:rPr lang="tr-TR" b="1" dirty="0" smtClean="0">
                <a:solidFill>
                  <a:srgbClr val="0070C0"/>
                </a:solidFill>
              </a:rPr>
              <a:t>5) Sonra kaynağa dön ve eksikleri tamamla</a:t>
            </a:r>
          </a:p>
          <a:p>
            <a:pPr>
              <a:buNone/>
            </a:pPr>
            <a:endParaRPr lang="tr-TR" b="1" dirty="0">
              <a:solidFill>
                <a:srgbClr val="0070C0"/>
              </a:solidFill>
            </a:endParaRPr>
          </a:p>
        </p:txBody>
      </p:sp>
      <p:pic>
        <p:nvPicPr>
          <p:cNvPr id="5" name="Picture 5" descr="MCj03980030000[1]"/>
          <p:cNvPicPr>
            <a:picLocks noGrp="1" noChangeAspect="1" noChangeArrowheads="1"/>
          </p:cNvPicPr>
          <p:nvPr>
            <p:ph sz="half" idx="2"/>
          </p:nvPr>
        </p:nvPicPr>
        <p:blipFill>
          <a:blip r:embed="rId2"/>
          <a:srcRect/>
          <a:stretch>
            <a:fillRect/>
          </a:stretch>
        </p:blipFill>
        <p:spPr>
          <a:xfrm>
            <a:off x="6697660" y="4224334"/>
            <a:ext cx="2446340" cy="2633666"/>
          </a:xfrm>
          <a:noFill/>
        </p:spPr>
      </p:pic>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85786" y="214290"/>
            <a:ext cx="6870700" cy="5929354"/>
          </a:xfrm>
        </p:spPr>
        <p:txBody>
          <a:bodyPr>
            <a:normAutofit fontScale="90000"/>
          </a:bodyPr>
          <a:lstStyle/>
          <a:p>
            <a:r>
              <a:rPr lang="tr-TR" b="1" dirty="0" smtClean="0">
                <a:solidFill>
                  <a:srgbClr val="0070C0"/>
                </a:solidFill>
              </a:rPr>
              <a:t/>
            </a:r>
            <a:br>
              <a:rPr lang="tr-TR" b="1" dirty="0" smtClean="0">
                <a:solidFill>
                  <a:srgbClr val="0070C0"/>
                </a:solidFill>
              </a:rPr>
            </a:br>
            <a:r>
              <a:rPr lang="tr-TR" b="1" dirty="0" smtClean="0">
                <a:solidFill>
                  <a:srgbClr val="0070C0"/>
                </a:solidFill>
              </a:rPr>
              <a:t>ÖZET ÇIKARIRKEN ASIL AMAÇ KONUYU EZBERLEMEK DEĞİL YORUMLAYACAK KADAR ANLAMAKTIR.</a:t>
            </a:r>
            <a:br>
              <a:rPr lang="tr-TR" b="1" dirty="0" smtClean="0">
                <a:solidFill>
                  <a:srgbClr val="0070C0"/>
                </a:solidFill>
              </a:rPr>
            </a:br>
            <a:r>
              <a:rPr lang="tr-TR" b="1" dirty="0" smtClean="0">
                <a:solidFill>
                  <a:srgbClr val="0070C0"/>
                </a:solidFill>
              </a:rPr>
              <a:t/>
            </a:r>
            <a:br>
              <a:rPr lang="tr-TR" b="1" dirty="0" smtClean="0">
                <a:solidFill>
                  <a:srgbClr val="0070C0"/>
                </a:solidFill>
              </a:rPr>
            </a:br>
            <a:r>
              <a:rPr lang="tr-TR" sz="4900" b="1" dirty="0" smtClean="0">
                <a:solidFill>
                  <a:srgbClr val="0070C0"/>
                </a:solidFill>
              </a:rPr>
              <a:t>KİTABIN YADA DEFTERİN AYNISINI BAŞKA BİR YERE  AYNEN YAZMAK ÖZET ÇIKARMAK </a:t>
            </a:r>
            <a:br>
              <a:rPr lang="tr-TR" sz="4900" b="1" dirty="0" smtClean="0">
                <a:solidFill>
                  <a:srgbClr val="0070C0"/>
                </a:solidFill>
              </a:rPr>
            </a:br>
            <a:r>
              <a:rPr lang="tr-TR" sz="6000" b="1" dirty="0" smtClean="0">
                <a:solidFill>
                  <a:srgbClr val="0070C0"/>
                </a:solidFill>
              </a:rPr>
              <a:t>DE ĞİL DİR !!!!</a:t>
            </a:r>
            <a:endParaRPr lang="tr-TR" sz="6000" b="1" dirty="0">
              <a:solidFill>
                <a:srgbClr val="0070C0"/>
              </a:solidFill>
            </a:endParaRPr>
          </a:p>
        </p:txBody>
      </p:sp>
    </p:spTree>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3200" b="1" dirty="0" smtClean="0">
                <a:solidFill>
                  <a:srgbClr val="0070C0"/>
                </a:solidFill>
              </a:rPr>
              <a:t>SAYISAL DERSLERDE; </a:t>
            </a:r>
            <a:endParaRPr lang="tr-TR" sz="3200" dirty="0"/>
          </a:p>
        </p:txBody>
      </p:sp>
      <p:sp>
        <p:nvSpPr>
          <p:cNvPr id="3" name="2 Metin Yer Tutucusu"/>
          <p:cNvSpPr>
            <a:spLocks noGrp="1"/>
          </p:cNvSpPr>
          <p:nvPr>
            <p:ph type="body" sz="half" idx="1"/>
          </p:nvPr>
        </p:nvSpPr>
        <p:spPr>
          <a:xfrm>
            <a:off x="642910" y="1214422"/>
            <a:ext cx="3771900" cy="4714908"/>
          </a:xfrm>
        </p:spPr>
        <p:txBody>
          <a:bodyPr>
            <a:noAutofit/>
          </a:bodyPr>
          <a:lstStyle/>
          <a:p>
            <a:pPr marL="514350" indent="-514350">
              <a:buAutoNum type="arabicParenR"/>
            </a:pPr>
            <a:r>
              <a:rPr lang="tr-TR" sz="2800" b="1" dirty="0" smtClean="0">
                <a:solidFill>
                  <a:srgbClr val="0070C0"/>
                </a:solidFill>
              </a:rPr>
              <a:t>Çözülen soruları eve gidince çözümüne bakmadan çözmeye çalış</a:t>
            </a:r>
          </a:p>
          <a:p>
            <a:pPr marL="514350" indent="-514350">
              <a:buAutoNum type="arabicParenR"/>
            </a:pPr>
            <a:r>
              <a:rPr lang="tr-TR" sz="2800" b="1" dirty="0" smtClean="0">
                <a:solidFill>
                  <a:srgbClr val="0070C0"/>
                </a:solidFill>
              </a:rPr>
              <a:t>Benzer örnekler bulmaya çalış</a:t>
            </a:r>
          </a:p>
          <a:p>
            <a:pPr marL="514350" indent="-514350">
              <a:buAutoNum type="arabicParenR"/>
            </a:pPr>
            <a:r>
              <a:rPr lang="tr-TR" sz="2800" b="1" dirty="0" smtClean="0">
                <a:solidFill>
                  <a:srgbClr val="0070C0"/>
                </a:solidFill>
              </a:rPr>
              <a:t>ÇÖZÜMÜ EZBERLEME ANLA !!!</a:t>
            </a:r>
          </a:p>
          <a:p>
            <a:pPr marL="514350" indent="-514350">
              <a:buAutoNum type="arabicParenR"/>
            </a:pPr>
            <a:r>
              <a:rPr lang="tr-TR" sz="2800" b="1" dirty="0" smtClean="0">
                <a:solidFill>
                  <a:srgbClr val="0070C0"/>
                </a:solidFill>
              </a:rPr>
              <a:t>Anlamadığın yerleri mutlaka sorarak öğren</a:t>
            </a:r>
          </a:p>
          <a:p>
            <a:pPr marL="514350" indent="-514350">
              <a:buAutoNum type="arabicParenR"/>
            </a:pPr>
            <a:r>
              <a:rPr lang="tr-TR" sz="2800" b="1" dirty="0" smtClean="0">
                <a:solidFill>
                  <a:srgbClr val="0070C0"/>
                </a:solidFill>
              </a:rPr>
              <a:t>Bol soru çöz</a:t>
            </a:r>
            <a:endParaRPr lang="tr-TR" sz="2800" b="1" dirty="0">
              <a:solidFill>
                <a:srgbClr val="0070C0"/>
              </a:solidFill>
            </a:endParaRPr>
          </a:p>
        </p:txBody>
      </p:sp>
      <p:pic>
        <p:nvPicPr>
          <p:cNvPr id="5" name="Picture 7" descr="MCj03967440000[1]"/>
          <p:cNvPicPr>
            <a:picLocks noChangeAspect="1" noChangeArrowheads="1"/>
          </p:cNvPicPr>
          <p:nvPr/>
        </p:nvPicPr>
        <p:blipFill>
          <a:blip r:embed="rId2"/>
          <a:srcRect/>
          <a:stretch>
            <a:fillRect/>
          </a:stretch>
        </p:blipFill>
        <p:spPr bwMode="auto">
          <a:xfrm>
            <a:off x="5715008" y="1857364"/>
            <a:ext cx="3000396" cy="4500594"/>
          </a:xfrm>
          <a:prstGeom prst="rect">
            <a:avLst/>
          </a:prstGeom>
          <a:noFill/>
          <a:ln w="9525">
            <a:noFill/>
            <a:miter lim="800000"/>
            <a:headEnd/>
            <a:tailEnd/>
          </a:ln>
        </p:spPr>
      </p:pic>
    </p:spTree>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42976" y="214290"/>
            <a:ext cx="6870700" cy="1600200"/>
          </a:xfrm>
        </p:spPr>
        <p:txBody>
          <a:bodyPr/>
          <a:lstStyle/>
          <a:p>
            <a:r>
              <a:rPr lang="tr-TR" b="1" dirty="0" smtClean="0"/>
              <a:t>MOTİVASYON</a:t>
            </a:r>
            <a:endParaRPr lang="tr-TR" b="1" dirty="0"/>
          </a:p>
        </p:txBody>
      </p:sp>
      <p:sp>
        <p:nvSpPr>
          <p:cNvPr id="3" name="2 Metin Yer Tutucusu"/>
          <p:cNvSpPr>
            <a:spLocks noGrp="1"/>
          </p:cNvSpPr>
          <p:nvPr>
            <p:ph type="body" sz="half" idx="1"/>
          </p:nvPr>
        </p:nvSpPr>
        <p:spPr>
          <a:xfrm>
            <a:off x="685800" y="1828800"/>
            <a:ext cx="7743852" cy="4100530"/>
          </a:xfrm>
        </p:spPr>
        <p:txBody>
          <a:bodyPr>
            <a:normAutofit fontScale="62500" lnSpcReduction="20000"/>
          </a:bodyPr>
          <a:lstStyle/>
          <a:p>
            <a:pPr algn="just">
              <a:buNone/>
              <a:tabLst>
                <a:tab pos="2933700" algn="l"/>
              </a:tabLst>
            </a:pPr>
            <a:r>
              <a:rPr lang="tr-TR" dirty="0" smtClean="0">
                <a:latin typeface="Albertus Extra Bold" pitchFamily="34" charset="0"/>
              </a:rPr>
              <a:t> </a:t>
            </a:r>
          </a:p>
          <a:p>
            <a:pPr algn="just">
              <a:buFont typeface="Wingdings" pitchFamily="2" charset="2"/>
              <a:buChar char="Ø"/>
              <a:tabLst>
                <a:tab pos="2933700" algn="l"/>
              </a:tabLst>
            </a:pPr>
            <a:r>
              <a:rPr lang="tr-TR" dirty="0" smtClean="0">
                <a:latin typeface="Albertus Extra Bold" pitchFamily="34" charset="0"/>
              </a:rPr>
              <a:t> </a:t>
            </a:r>
            <a:r>
              <a:rPr lang="tr-TR" sz="4000" b="1" dirty="0" smtClean="0">
                <a:solidFill>
                  <a:srgbClr val="0070C0"/>
                </a:solidFill>
                <a:latin typeface="Albertus Extra Bold" pitchFamily="34" charset="0"/>
              </a:rPr>
              <a:t>Çalışmam gerektiğini biliyorum ama çalışamıyorum.</a:t>
            </a:r>
          </a:p>
          <a:p>
            <a:pPr algn="just">
              <a:buFont typeface="Wingdings" pitchFamily="2" charset="2"/>
              <a:buNone/>
              <a:tabLst>
                <a:tab pos="2933700" algn="l"/>
              </a:tabLst>
            </a:pPr>
            <a:r>
              <a:rPr lang="tr-TR" sz="4000" b="1" dirty="0" smtClean="0">
                <a:solidFill>
                  <a:srgbClr val="0070C0"/>
                </a:solidFill>
                <a:latin typeface="Albertus Extra Bold" pitchFamily="34" charset="0"/>
              </a:rPr>
              <a:t>    </a:t>
            </a:r>
          </a:p>
          <a:p>
            <a:pPr algn="just">
              <a:buFont typeface="Wingdings" pitchFamily="2" charset="2"/>
              <a:buChar char="Ø"/>
              <a:tabLst>
                <a:tab pos="2933700" algn="l"/>
              </a:tabLst>
            </a:pPr>
            <a:r>
              <a:rPr lang="tr-TR" sz="4000" b="1" dirty="0" smtClean="0">
                <a:solidFill>
                  <a:srgbClr val="0070C0"/>
                </a:solidFill>
                <a:latin typeface="Albertus Extra Bold" pitchFamily="34" charset="0"/>
              </a:rPr>
              <a:t> Kitabı açıyorum ve kitaba bakarak öylece oturuyorum.</a:t>
            </a:r>
          </a:p>
          <a:p>
            <a:pPr algn="just">
              <a:buFont typeface="Wingdings" pitchFamily="2" charset="2"/>
              <a:buChar char="Ø"/>
              <a:tabLst>
                <a:tab pos="2933700" algn="l"/>
              </a:tabLst>
            </a:pPr>
            <a:endParaRPr lang="tr-TR" sz="4000" b="1" dirty="0" smtClean="0">
              <a:solidFill>
                <a:srgbClr val="0070C0"/>
              </a:solidFill>
              <a:latin typeface="Albertus Extra Bold" pitchFamily="34" charset="0"/>
            </a:endParaRPr>
          </a:p>
          <a:p>
            <a:pPr algn="just">
              <a:buFont typeface="Wingdings" pitchFamily="2" charset="2"/>
              <a:buChar char="Ø"/>
              <a:tabLst>
                <a:tab pos="2933700" algn="l"/>
              </a:tabLst>
            </a:pPr>
            <a:r>
              <a:rPr lang="tr-TR" sz="4000" b="1" dirty="0" smtClean="0">
                <a:solidFill>
                  <a:srgbClr val="0070C0"/>
                </a:solidFill>
                <a:latin typeface="Albertus Extra Bold" pitchFamily="34" charset="0"/>
              </a:rPr>
              <a:t> Bir türlü dersin başına oturamıyorum.</a:t>
            </a:r>
          </a:p>
          <a:p>
            <a:pPr algn="just">
              <a:buNone/>
              <a:tabLst>
                <a:tab pos="2933700" algn="l"/>
              </a:tabLst>
            </a:pPr>
            <a:endParaRPr lang="tr-TR" sz="4000" b="1" dirty="0">
              <a:solidFill>
                <a:srgbClr val="0070C0"/>
              </a:solidFill>
              <a:latin typeface="Albertus Extra Bold" pitchFamily="34" charset="0"/>
            </a:endParaRPr>
          </a:p>
          <a:p>
            <a:pPr algn="ctr">
              <a:buNone/>
              <a:tabLst>
                <a:tab pos="2933700" algn="l"/>
              </a:tabLst>
            </a:pPr>
            <a:r>
              <a:rPr lang="tr-TR" sz="4000" b="1" dirty="0" smtClean="0">
                <a:solidFill>
                  <a:srgbClr val="0070C0"/>
                </a:solidFill>
                <a:latin typeface="Albertus Extra Bold" pitchFamily="34" charset="0"/>
              </a:rPr>
              <a:t> </a:t>
            </a:r>
            <a:r>
              <a:rPr lang="tr-TR" sz="4500" b="1" dirty="0" smtClean="0">
                <a:solidFill>
                  <a:srgbClr val="0070C0"/>
                </a:solidFill>
                <a:latin typeface="Albertus Extra Bold" pitchFamily="34" charset="0"/>
              </a:rPr>
              <a:t>Bu cümleler çoğaltılabilir. Bunların tümüne motivasyon eksikliği diyebiliriz. </a:t>
            </a:r>
            <a:endParaRPr lang="tr-TR" sz="4500" b="1" dirty="0">
              <a:solidFill>
                <a:srgbClr val="0070C0"/>
              </a:solidFill>
            </a:endParaRPr>
          </a:p>
        </p:txBody>
      </p:sp>
    </p:spTree>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85786" y="714356"/>
            <a:ext cx="6870700" cy="3000396"/>
          </a:xfrm>
        </p:spPr>
        <p:txBody>
          <a:bodyPr>
            <a:noAutofit/>
          </a:bodyPr>
          <a:lstStyle/>
          <a:p>
            <a:pPr>
              <a:lnSpc>
                <a:spcPct val="90000"/>
              </a:lnSpc>
            </a:pPr>
            <a:r>
              <a:rPr lang="tr-TR" sz="1800" b="1" dirty="0" smtClean="0">
                <a:solidFill>
                  <a:srgbClr val="0070C0"/>
                </a:solidFill>
              </a:rPr>
              <a:t/>
            </a:r>
            <a:br>
              <a:rPr lang="tr-TR" sz="1800" b="1" dirty="0" smtClean="0">
                <a:solidFill>
                  <a:srgbClr val="0070C0"/>
                </a:solidFill>
              </a:rPr>
            </a:br>
            <a:r>
              <a:rPr lang="tr-TR" sz="1800" b="1" dirty="0" smtClean="0">
                <a:solidFill>
                  <a:srgbClr val="0070C0"/>
                </a:solidFill>
              </a:rPr>
              <a:t/>
            </a:r>
            <a:br>
              <a:rPr lang="tr-TR" sz="1800" b="1" dirty="0" smtClean="0">
                <a:solidFill>
                  <a:srgbClr val="0070C0"/>
                </a:solidFill>
              </a:rPr>
            </a:br>
            <a:r>
              <a:rPr lang="tr-TR" sz="1800" b="1" dirty="0">
                <a:solidFill>
                  <a:srgbClr val="0070C0"/>
                </a:solidFill>
              </a:rPr>
              <a:t/>
            </a:r>
            <a:br>
              <a:rPr lang="tr-TR" sz="1800" b="1" dirty="0">
                <a:solidFill>
                  <a:srgbClr val="0070C0"/>
                </a:solidFill>
              </a:rPr>
            </a:br>
            <a:r>
              <a:rPr lang="tr-TR" sz="1800" b="1" dirty="0" smtClean="0">
                <a:solidFill>
                  <a:srgbClr val="0070C0"/>
                </a:solidFill>
              </a:rPr>
              <a:t/>
            </a:r>
            <a:br>
              <a:rPr lang="tr-TR" sz="1800" b="1" dirty="0" smtClean="0">
                <a:solidFill>
                  <a:srgbClr val="0070C0"/>
                </a:solidFill>
              </a:rPr>
            </a:br>
            <a:r>
              <a:rPr lang="tr-TR" sz="1800" b="1" dirty="0">
                <a:solidFill>
                  <a:srgbClr val="0070C0"/>
                </a:solidFill>
              </a:rPr>
              <a:t/>
            </a:r>
            <a:br>
              <a:rPr lang="tr-TR" sz="1800" b="1" dirty="0">
                <a:solidFill>
                  <a:srgbClr val="0070C0"/>
                </a:solidFill>
              </a:rPr>
            </a:br>
            <a:r>
              <a:rPr lang="tr-TR" sz="1800" b="1" dirty="0" smtClean="0">
                <a:solidFill>
                  <a:srgbClr val="0070C0"/>
                </a:solidFill>
              </a:rPr>
              <a:t/>
            </a:r>
            <a:br>
              <a:rPr lang="tr-TR" sz="1800" b="1" dirty="0" smtClean="0">
                <a:solidFill>
                  <a:srgbClr val="0070C0"/>
                </a:solidFill>
              </a:rPr>
            </a:br>
            <a:r>
              <a:rPr lang="tr-TR" sz="1800" b="1" dirty="0">
                <a:solidFill>
                  <a:srgbClr val="0070C0"/>
                </a:solidFill>
              </a:rPr>
              <a:t/>
            </a:r>
            <a:br>
              <a:rPr lang="tr-TR" sz="1800" b="1" dirty="0">
                <a:solidFill>
                  <a:srgbClr val="0070C0"/>
                </a:solidFill>
              </a:rPr>
            </a:br>
            <a:r>
              <a:rPr lang="tr-TR" sz="1800" b="1" dirty="0" smtClean="0">
                <a:solidFill>
                  <a:srgbClr val="0070C0"/>
                </a:solidFill>
              </a:rPr>
              <a:t/>
            </a:r>
            <a:br>
              <a:rPr lang="tr-TR" sz="1800" b="1" dirty="0" smtClean="0">
                <a:solidFill>
                  <a:srgbClr val="0070C0"/>
                </a:solidFill>
              </a:rPr>
            </a:br>
            <a:r>
              <a:rPr lang="tr-TR" sz="1800" b="1" dirty="0" smtClean="0">
                <a:solidFill>
                  <a:srgbClr val="0070C0"/>
                </a:solidFill>
              </a:rPr>
              <a:t/>
            </a:r>
            <a:br>
              <a:rPr lang="tr-TR" sz="1800" b="1" dirty="0" smtClean="0">
                <a:solidFill>
                  <a:srgbClr val="0070C0"/>
                </a:solidFill>
              </a:rPr>
            </a:br>
            <a:r>
              <a:rPr lang="tr-TR" sz="1800" b="1" dirty="0">
                <a:solidFill>
                  <a:srgbClr val="0070C0"/>
                </a:solidFill>
              </a:rPr>
              <a:t/>
            </a:r>
            <a:br>
              <a:rPr lang="tr-TR" sz="1800" b="1" dirty="0">
                <a:solidFill>
                  <a:srgbClr val="0070C0"/>
                </a:solidFill>
              </a:rPr>
            </a:br>
            <a:r>
              <a:rPr lang="tr-TR" sz="2800" b="1" dirty="0" smtClean="0">
                <a:solidFill>
                  <a:srgbClr val="0070C0"/>
                </a:solidFill>
              </a:rPr>
              <a:t/>
            </a:r>
            <a:br>
              <a:rPr lang="tr-TR" sz="2800" b="1" dirty="0" smtClean="0">
                <a:solidFill>
                  <a:srgbClr val="0070C0"/>
                </a:solidFill>
              </a:rPr>
            </a:br>
            <a:r>
              <a:rPr lang="tr-TR" sz="2800" b="1" dirty="0" smtClean="0">
                <a:solidFill>
                  <a:srgbClr val="0070C0"/>
                </a:solidFill>
              </a:rPr>
              <a:t>Toplum</a:t>
            </a:r>
            <a:r>
              <a:rPr lang="tr-TR" sz="2800" b="1" dirty="0" smtClean="0">
                <a:solidFill>
                  <a:srgbClr val="0070C0"/>
                </a:solidFill>
              </a:rPr>
              <a:t>, bilgisiz ve cahil kimseleri işe yaramaz, bilgili ve üretkenleri ise saygın ve aranan kimseler olarak görmektedir</a:t>
            </a:r>
            <a:r>
              <a:rPr lang="tr-TR" sz="2800" b="1" dirty="0" smtClean="0">
                <a:solidFill>
                  <a:srgbClr val="0070C0"/>
                </a:solidFill>
              </a:rPr>
              <a:t>.</a:t>
            </a:r>
            <a:br>
              <a:rPr lang="tr-TR" sz="2800" b="1" dirty="0" smtClean="0">
                <a:solidFill>
                  <a:srgbClr val="0070C0"/>
                </a:solidFill>
              </a:rPr>
            </a:br>
            <a:r>
              <a:rPr lang="tr-TR" sz="2800" b="1" dirty="0" smtClean="0">
                <a:solidFill>
                  <a:srgbClr val="0070C0"/>
                </a:solidFill>
              </a:rPr>
              <a:t/>
            </a:r>
            <a:br>
              <a:rPr lang="tr-TR" sz="2800" b="1" dirty="0" smtClean="0">
                <a:solidFill>
                  <a:srgbClr val="0070C0"/>
                </a:solidFill>
              </a:rPr>
            </a:br>
            <a:r>
              <a:rPr lang="tr-TR" sz="2800" b="1" dirty="0" smtClean="0">
                <a:solidFill>
                  <a:srgbClr val="0070C0"/>
                </a:solidFill>
              </a:rPr>
              <a:t> </a:t>
            </a:r>
            <a:r>
              <a:rPr lang="tr-TR" sz="5400" b="1" dirty="0" smtClean="0">
                <a:solidFill>
                  <a:srgbClr val="0070C0"/>
                </a:solidFill>
              </a:rPr>
              <a:t>SİZ HANGİSİ OLMAK İSTERSİNİZ?  </a:t>
            </a:r>
            <a:r>
              <a:rPr lang="tr-TR" sz="1800" b="1" dirty="0">
                <a:solidFill>
                  <a:srgbClr val="0070C0"/>
                </a:solidFill>
              </a:rPr>
              <a:t/>
            </a:r>
            <a:br>
              <a:rPr lang="tr-TR" sz="1800" b="1" dirty="0">
                <a:solidFill>
                  <a:srgbClr val="0070C0"/>
                </a:solidFill>
              </a:rPr>
            </a:br>
            <a:r>
              <a:rPr lang="tr-TR" sz="1800" b="1" dirty="0">
                <a:solidFill>
                  <a:srgbClr val="0070C0"/>
                </a:solidFill>
              </a:rPr>
              <a:t/>
            </a:r>
            <a:br>
              <a:rPr lang="tr-TR" sz="1800" b="1" dirty="0">
                <a:solidFill>
                  <a:srgbClr val="0070C0"/>
                </a:solidFill>
              </a:rPr>
            </a:br>
            <a:r>
              <a:rPr lang="tr-TR" sz="2800" b="1" dirty="0" smtClean="0">
                <a:solidFill>
                  <a:srgbClr val="0070C0"/>
                </a:solidFill>
              </a:rPr>
              <a:t>Toplumda aranan, beğenilen ve istenilen biri olmak istiyorsanız çalışma alışkanlıklarınızı hemen gözden geçirin. </a:t>
            </a:r>
            <a:br>
              <a:rPr lang="tr-TR" sz="2800" b="1" dirty="0" smtClean="0">
                <a:solidFill>
                  <a:srgbClr val="0070C0"/>
                </a:solidFill>
              </a:rPr>
            </a:br>
            <a:r>
              <a:rPr lang="tr-TR" sz="2800" b="1" dirty="0" smtClean="0">
                <a:solidFill>
                  <a:srgbClr val="0070C0"/>
                </a:solidFill>
              </a:rPr>
              <a:t>Hatalı davranışları atın. </a:t>
            </a:r>
            <a:r>
              <a:rPr lang="tr-TR" sz="1800" dirty="0" smtClean="0">
                <a:latin typeface="Albertus Extra Bold" pitchFamily="34" charset="0"/>
              </a:rPr>
              <a:t/>
            </a:r>
            <a:br>
              <a:rPr lang="tr-TR" sz="1800" dirty="0" smtClean="0">
                <a:latin typeface="Albertus Extra Bold" pitchFamily="34" charset="0"/>
              </a:rPr>
            </a:br>
            <a:endParaRPr lang="tr-TR" sz="1800" dirty="0"/>
          </a:p>
        </p:txBody>
      </p:sp>
    </p:spTree>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t/>
            </a:r>
            <a:br>
              <a:rPr lang="tr-TR" b="1" dirty="0" smtClean="0"/>
            </a:br>
            <a:r>
              <a:rPr lang="tr-TR" b="1" dirty="0"/>
              <a:t/>
            </a:r>
            <a:br>
              <a:rPr lang="tr-TR" b="1" dirty="0"/>
            </a:br>
            <a:r>
              <a:rPr lang="tr-TR" b="1" dirty="0" smtClean="0"/>
              <a:t>Peki KİTAP OKUMA ALIŞKANLIĞININ ders başarısına ne gibi bir etkisi olabilir???</a:t>
            </a:r>
            <a:br>
              <a:rPr lang="tr-TR" b="1" dirty="0" smtClean="0"/>
            </a:br>
            <a:endParaRPr lang="tr-TR" b="1" dirty="0"/>
          </a:p>
        </p:txBody>
      </p:sp>
      <p:pic>
        <p:nvPicPr>
          <p:cNvPr id="4" name="3 Resim" descr="düşünen surat ile ilgili görsel sonucu"/>
          <p:cNvPicPr/>
          <p:nvPr/>
        </p:nvPicPr>
        <p:blipFill>
          <a:blip r:embed="rId2"/>
          <a:srcRect/>
          <a:stretch>
            <a:fillRect/>
          </a:stretch>
        </p:blipFill>
        <p:spPr bwMode="auto">
          <a:xfrm>
            <a:off x="2428860" y="3000372"/>
            <a:ext cx="3714776" cy="3286148"/>
          </a:xfrm>
          <a:prstGeom prst="rect">
            <a:avLst/>
          </a:prstGeom>
          <a:noFill/>
          <a:ln w="9525">
            <a:noFill/>
            <a:miter lim="800000"/>
            <a:headEnd/>
            <a:tailEnd/>
          </a:ln>
        </p:spPr>
      </p:pic>
    </p:spTree>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1500166" y="285728"/>
            <a:ext cx="6858048" cy="1877437"/>
          </a:xfrm>
          <a:prstGeom prst="rect">
            <a:avLst/>
          </a:prstGeom>
        </p:spPr>
        <p:txBody>
          <a:bodyPr wrap="square">
            <a:spAutoFit/>
          </a:bodyPr>
          <a:lstStyle/>
          <a:p>
            <a:pPr algn="ctr"/>
            <a:r>
              <a:rPr lang="tr-TR" sz="2800" b="1" dirty="0" smtClean="0"/>
              <a:t>Bütün bunları yapmayı canınız istemeyebilir. </a:t>
            </a:r>
            <a:br>
              <a:rPr lang="tr-TR" sz="2800" b="1" dirty="0" smtClean="0"/>
            </a:br>
            <a:r>
              <a:rPr lang="tr-TR" sz="2800" b="1" dirty="0" smtClean="0">
                <a:solidFill>
                  <a:srgbClr val="800000"/>
                </a:solidFill>
              </a:rPr>
              <a:t>‘</a:t>
            </a:r>
            <a:r>
              <a:rPr lang="tr-TR" sz="2800" b="1" dirty="0" smtClean="0">
                <a:solidFill>
                  <a:srgbClr val="0070C0"/>
                </a:solidFill>
              </a:rPr>
              <a:t>Ders çalışma alışkanlığı’ </a:t>
            </a:r>
            <a:r>
              <a:rPr lang="tr-TR" sz="2800" b="1" dirty="0" smtClean="0"/>
              <a:t>kazanana kadar kendinizi zorlamanız gerekiyor.</a:t>
            </a:r>
          </a:p>
          <a:p>
            <a:pPr algn="ctr"/>
            <a:r>
              <a:rPr lang="tr-TR" sz="3200" b="1" dirty="0" smtClean="0"/>
              <a:t>HER BAŞARININ BİR BEDELİ VARDIR ;))</a:t>
            </a:r>
            <a:endParaRPr lang="tr-TR" sz="3200" b="1" dirty="0"/>
          </a:p>
        </p:txBody>
      </p:sp>
      <p:pic>
        <p:nvPicPr>
          <p:cNvPr id="6" name="5 Resim" descr="mezun öğrenci ile ilgili görsel sonucu"/>
          <p:cNvPicPr/>
          <p:nvPr/>
        </p:nvPicPr>
        <p:blipFill>
          <a:blip r:embed="rId2"/>
          <a:srcRect/>
          <a:stretch>
            <a:fillRect/>
          </a:stretch>
        </p:blipFill>
        <p:spPr bwMode="auto">
          <a:xfrm>
            <a:off x="1142976" y="2214554"/>
            <a:ext cx="2790825" cy="4286250"/>
          </a:xfrm>
          <a:prstGeom prst="rect">
            <a:avLst/>
          </a:prstGeom>
          <a:noFill/>
          <a:ln w="9525">
            <a:noFill/>
            <a:miter lim="800000"/>
            <a:headEnd/>
            <a:tailEnd/>
          </a:ln>
        </p:spPr>
      </p:pic>
      <p:pic>
        <p:nvPicPr>
          <p:cNvPr id="7" name="6 Resim" descr="mezun öğrenci ile ilgili görsel sonucu"/>
          <p:cNvPicPr/>
          <p:nvPr/>
        </p:nvPicPr>
        <p:blipFill>
          <a:blip r:embed="rId3"/>
          <a:srcRect/>
          <a:stretch>
            <a:fillRect/>
          </a:stretch>
        </p:blipFill>
        <p:spPr bwMode="auto">
          <a:xfrm>
            <a:off x="4786314" y="2285992"/>
            <a:ext cx="3619500" cy="3609975"/>
          </a:xfrm>
          <a:prstGeom prst="rect">
            <a:avLst/>
          </a:prstGeom>
          <a:noFill/>
          <a:ln w="9525">
            <a:noFill/>
            <a:miter lim="800000"/>
            <a:headEnd/>
            <a:tailEnd/>
          </a:ln>
        </p:spPr>
      </p:pic>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 ZAMANI İYİ PLANLAMA</a:t>
            </a:r>
            <a:endParaRPr lang="tr-TR" dirty="0"/>
          </a:p>
        </p:txBody>
      </p:sp>
      <p:sp>
        <p:nvSpPr>
          <p:cNvPr id="3" name="2 Metin Yer Tutucusu"/>
          <p:cNvSpPr>
            <a:spLocks noGrp="1"/>
          </p:cNvSpPr>
          <p:nvPr>
            <p:ph type="body" sz="half" idx="1"/>
          </p:nvPr>
        </p:nvSpPr>
        <p:spPr>
          <a:xfrm>
            <a:off x="714348" y="1571612"/>
            <a:ext cx="7886728" cy="3657600"/>
          </a:xfrm>
        </p:spPr>
        <p:txBody>
          <a:bodyPr>
            <a:noAutofit/>
          </a:bodyPr>
          <a:lstStyle/>
          <a:p>
            <a:pPr marL="514350" indent="-514350">
              <a:buAutoNum type="arabicParenR"/>
            </a:pPr>
            <a:r>
              <a:rPr lang="tr-TR" sz="3600" b="1" dirty="0" smtClean="0">
                <a:solidFill>
                  <a:srgbClr val="0070C0"/>
                </a:solidFill>
              </a:rPr>
              <a:t>önce sorumluluklar sonra eğlenceli şeyler</a:t>
            </a:r>
          </a:p>
          <a:p>
            <a:pPr marL="514350" indent="-514350">
              <a:buAutoNum type="arabicParenR"/>
            </a:pPr>
            <a:r>
              <a:rPr lang="tr-TR" sz="3600" b="1" dirty="0" smtClean="0">
                <a:solidFill>
                  <a:srgbClr val="0070C0"/>
                </a:solidFill>
              </a:rPr>
              <a:t>Sadece sevdiğin derslere çalışarak </a:t>
            </a:r>
            <a:r>
              <a:rPr lang="tr-TR" sz="3600" b="1" dirty="0" err="1" smtClean="0">
                <a:solidFill>
                  <a:srgbClr val="0070C0"/>
                </a:solidFill>
              </a:rPr>
              <a:t>oollmaaazzzz</a:t>
            </a:r>
            <a:endParaRPr lang="tr-TR" sz="3600" b="1" dirty="0" smtClean="0">
              <a:solidFill>
                <a:srgbClr val="0070C0"/>
              </a:solidFill>
            </a:endParaRPr>
          </a:p>
          <a:p>
            <a:pPr marL="514350" indent="-514350">
              <a:buNone/>
            </a:pPr>
            <a:r>
              <a:rPr lang="tr-TR" sz="3600" b="1" dirty="0" smtClean="0">
                <a:solidFill>
                  <a:srgbClr val="0070C0"/>
                </a:solidFill>
              </a:rPr>
              <a:t>3) Uymaya çalıştığın bir program olmalı, yapamıyorsan yardım </a:t>
            </a:r>
            <a:r>
              <a:rPr lang="tr-TR" sz="3600" b="1" dirty="0" smtClean="0">
                <a:solidFill>
                  <a:srgbClr val="0070C0"/>
                </a:solidFill>
              </a:rPr>
              <a:t>i</a:t>
            </a:r>
            <a:r>
              <a:rPr lang="tr-TR" sz="3600" b="1" dirty="0" smtClean="0">
                <a:solidFill>
                  <a:srgbClr val="0070C0"/>
                </a:solidFill>
              </a:rPr>
              <a:t>stemelisin</a:t>
            </a:r>
            <a:endParaRPr lang="tr-TR" sz="3600" b="1" dirty="0" smtClean="0">
              <a:solidFill>
                <a:srgbClr val="0070C0"/>
              </a:solidFill>
            </a:endParaRPr>
          </a:p>
          <a:p>
            <a:pPr marL="514350" indent="-514350">
              <a:buNone/>
            </a:pPr>
            <a:r>
              <a:rPr lang="tr-TR" sz="3600" b="1" dirty="0" smtClean="0">
                <a:solidFill>
                  <a:srgbClr val="0070C0"/>
                </a:solidFill>
              </a:rPr>
              <a:t>4) Senin yaşındaki bir gence günde 7-8 saat uyku yeter </a:t>
            </a:r>
            <a:endParaRPr lang="tr-TR" sz="3600" b="1" dirty="0">
              <a:solidFill>
                <a:srgbClr val="0070C0"/>
              </a:solidFill>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tr-TR" b="1" dirty="0" smtClean="0"/>
              <a:t>ÇALIŞMA ORTAMININ DÜZENLENMESİ</a:t>
            </a:r>
          </a:p>
        </p:txBody>
      </p:sp>
      <p:sp>
        <p:nvSpPr>
          <p:cNvPr id="32771" name="Rectangle 3"/>
          <p:cNvSpPr>
            <a:spLocks noGrp="1" noChangeArrowheads="1"/>
          </p:cNvSpPr>
          <p:nvPr>
            <p:ph type="body" sz="half" idx="1"/>
          </p:nvPr>
        </p:nvSpPr>
        <p:spPr>
          <a:xfrm>
            <a:off x="685800" y="1981200"/>
            <a:ext cx="7199313" cy="4114800"/>
          </a:xfrm>
        </p:spPr>
        <p:txBody>
          <a:bodyPr/>
          <a:lstStyle/>
          <a:p>
            <a:pPr eaLnBrk="1" hangingPunct="1">
              <a:lnSpc>
                <a:spcPct val="80000"/>
              </a:lnSpc>
            </a:pPr>
            <a:r>
              <a:rPr lang="tr-TR" b="1" dirty="0" smtClean="0">
                <a:solidFill>
                  <a:srgbClr val="0070C0"/>
                </a:solidFill>
              </a:rPr>
              <a:t>Hep aynı yerde ders çalışmak önemli</a:t>
            </a:r>
          </a:p>
          <a:p>
            <a:pPr eaLnBrk="1" hangingPunct="1">
              <a:lnSpc>
                <a:spcPct val="80000"/>
              </a:lnSpc>
            </a:pPr>
            <a:r>
              <a:rPr lang="tr-TR" b="1" dirty="0" smtClean="0">
                <a:solidFill>
                  <a:srgbClr val="0070C0"/>
                </a:solidFill>
              </a:rPr>
              <a:t>Mümkünse çalışma masasında</a:t>
            </a:r>
          </a:p>
          <a:p>
            <a:pPr eaLnBrk="1" hangingPunct="1">
              <a:lnSpc>
                <a:spcPct val="80000"/>
              </a:lnSpc>
            </a:pPr>
            <a:r>
              <a:rPr lang="tr-TR" b="1" dirty="0" smtClean="0">
                <a:solidFill>
                  <a:srgbClr val="0070C0"/>
                </a:solidFill>
              </a:rPr>
              <a:t>Isı, ışık, O2 (oksijen) yeterli olacak</a:t>
            </a:r>
          </a:p>
          <a:p>
            <a:pPr eaLnBrk="1" hangingPunct="1">
              <a:lnSpc>
                <a:spcPct val="80000"/>
              </a:lnSpc>
            </a:pPr>
            <a:r>
              <a:rPr lang="tr-TR" b="1" dirty="0" smtClean="0">
                <a:solidFill>
                  <a:srgbClr val="0070C0"/>
                </a:solidFill>
              </a:rPr>
              <a:t>Sessiz ortam</a:t>
            </a:r>
          </a:p>
          <a:p>
            <a:pPr eaLnBrk="1" hangingPunct="1">
              <a:lnSpc>
                <a:spcPct val="80000"/>
              </a:lnSpc>
            </a:pPr>
            <a:r>
              <a:rPr lang="tr-TR" b="1" dirty="0" smtClean="0">
                <a:solidFill>
                  <a:srgbClr val="0070C0"/>
                </a:solidFill>
              </a:rPr>
              <a:t>Dikkat çekici uyaranlar uzak olsun</a:t>
            </a:r>
          </a:p>
          <a:p>
            <a:pPr eaLnBrk="1" hangingPunct="1">
              <a:lnSpc>
                <a:spcPct val="80000"/>
              </a:lnSpc>
            </a:pPr>
            <a:r>
              <a:rPr lang="tr-TR" b="1" dirty="0" smtClean="0">
                <a:solidFill>
                  <a:srgbClr val="0070C0"/>
                </a:solidFill>
              </a:rPr>
              <a:t>Çalışma masası sadece ‘çalışmak’ içidir.</a:t>
            </a:r>
          </a:p>
          <a:p>
            <a:pPr eaLnBrk="1" hangingPunct="1">
              <a:lnSpc>
                <a:spcPct val="80000"/>
              </a:lnSpc>
            </a:pPr>
            <a:r>
              <a:rPr lang="tr-TR" b="1" dirty="0" smtClean="0">
                <a:solidFill>
                  <a:srgbClr val="0070C0"/>
                </a:solidFill>
              </a:rPr>
              <a:t>Zaman öldürmeyin</a:t>
            </a:r>
            <a:endParaRPr lang="en-US" b="1" dirty="0" smtClean="0">
              <a:solidFill>
                <a:srgbClr val="0070C0"/>
              </a:solidFill>
            </a:endParaRPr>
          </a:p>
          <a:p>
            <a:pPr eaLnBrk="1" hangingPunct="1">
              <a:lnSpc>
                <a:spcPct val="80000"/>
              </a:lnSpc>
            </a:pPr>
            <a:endParaRPr lang="tr-TR" sz="2400" b="1" dirty="0" smtClean="0">
              <a:solidFill>
                <a:srgbClr val="660033"/>
              </a:solidFill>
            </a:endParaRPr>
          </a:p>
        </p:txBody>
      </p:sp>
      <p:pic>
        <p:nvPicPr>
          <p:cNvPr id="32772" name="Picture 5" descr="MCj03967420000[1]"/>
          <p:cNvPicPr>
            <a:picLocks noGrp="1" noChangeAspect="1" noChangeArrowheads="1"/>
          </p:cNvPicPr>
          <p:nvPr>
            <p:ph sz="half" idx="2"/>
          </p:nvPr>
        </p:nvPicPr>
        <p:blipFill>
          <a:blip r:embed="rId2"/>
          <a:srcRect/>
          <a:stretch>
            <a:fillRect/>
          </a:stretch>
        </p:blipFill>
        <p:spPr>
          <a:xfrm>
            <a:off x="7286644" y="2428868"/>
            <a:ext cx="1643063" cy="1843088"/>
          </a:xfrm>
          <a:noFill/>
        </p:spPr>
      </p:pic>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 AKTİF DİNLEME</a:t>
            </a:r>
            <a:endParaRPr lang="tr-TR" b="1" dirty="0"/>
          </a:p>
        </p:txBody>
      </p:sp>
      <p:sp>
        <p:nvSpPr>
          <p:cNvPr id="3" name="2 İçerik Yer Tutucusu"/>
          <p:cNvSpPr>
            <a:spLocks noGrp="1"/>
          </p:cNvSpPr>
          <p:nvPr>
            <p:ph idx="1"/>
          </p:nvPr>
        </p:nvSpPr>
        <p:spPr/>
        <p:txBody>
          <a:bodyPr/>
          <a:lstStyle/>
          <a:p>
            <a:pPr>
              <a:buNone/>
            </a:pPr>
            <a:r>
              <a:rPr lang="tr-TR" dirty="0" smtClean="0"/>
              <a:t>    </a:t>
            </a:r>
            <a:r>
              <a:rPr lang="tr-TR" sz="3600" b="1" dirty="0" smtClean="0">
                <a:solidFill>
                  <a:srgbClr val="0070C0"/>
                </a:solidFill>
              </a:rPr>
              <a:t>Öncelikle dinlemeye hazır olacaksınız;</a:t>
            </a:r>
          </a:p>
          <a:p>
            <a:r>
              <a:rPr lang="tr-TR" sz="3600" b="1" dirty="0" smtClean="0">
                <a:solidFill>
                  <a:srgbClr val="0070C0"/>
                </a:solidFill>
              </a:rPr>
              <a:t>Bedensel ihtiyaçlarınızı karşılamış olacaksınız</a:t>
            </a:r>
          </a:p>
          <a:p>
            <a:r>
              <a:rPr lang="tr-TR" sz="3600" b="1" dirty="0" smtClean="0">
                <a:solidFill>
                  <a:srgbClr val="0070C0"/>
                </a:solidFill>
              </a:rPr>
              <a:t> Dersi dinlemeye istekli olacaksınız</a:t>
            </a:r>
          </a:p>
          <a:p>
            <a:r>
              <a:rPr lang="tr-TR" sz="3600" b="1" dirty="0" smtClean="0">
                <a:solidFill>
                  <a:srgbClr val="0070C0"/>
                </a:solidFill>
              </a:rPr>
              <a:t> Öğretmenin ne anlatacağını bileceksiniz</a:t>
            </a:r>
          </a:p>
          <a:p>
            <a:r>
              <a:rPr lang="tr-TR" sz="3600" b="1" dirty="0" smtClean="0">
                <a:solidFill>
                  <a:srgbClr val="0070C0"/>
                </a:solidFill>
              </a:rPr>
              <a:t>Not tutacaksınız.</a:t>
            </a:r>
            <a:endParaRPr lang="tr-TR" sz="3600" b="1" dirty="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NOT TUTMA</a:t>
            </a:r>
            <a:endParaRPr lang="tr-TR" b="1" dirty="0"/>
          </a:p>
        </p:txBody>
      </p:sp>
      <p:sp>
        <p:nvSpPr>
          <p:cNvPr id="3" name="2 Metin Yer Tutucusu"/>
          <p:cNvSpPr>
            <a:spLocks noGrp="1"/>
          </p:cNvSpPr>
          <p:nvPr>
            <p:ph type="body" sz="half" idx="1"/>
          </p:nvPr>
        </p:nvSpPr>
        <p:spPr>
          <a:xfrm>
            <a:off x="685800" y="1828800"/>
            <a:ext cx="7315224" cy="3657600"/>
          </a:xfrm>
        </p:spPr>
        <p:txBody>
          <a:bodyPr/>
          <a:lstStyle/>
          <a:p>
            <a:pPr algn="ctr">
              <a:buNone/>
            </a:pPr>
            <a:r>
              <a:rPr lang="tr-TR" b="1" dirty="0" smtClean="0"/>
              <a:t>Not tutarak dersi dinlemenin yararları???</a:t>
            </a:r>
          </a:p>
          <a:p>
            <a:pPr>
              <a:buNone/>
            </a:pPr>
            <a:endParaRPr lang="tr-TR" dirty="0"/>
          </a:p>
        </p:txBody>
      </p:sp>
      <p:pic>
        <p:nvPicPr>
          <p:cNvPr id="5" name="4 Resim" descr="düşünen surat ile ilgili görsel sonucu"/>
          <p:cNvPicPr/>
          <p:nvPr/>
        </p:nvPicPr>
        <p:blipFill>
          <a:blip r:embed="rId2"/>
          <a:srcRect/>
          <a:stretch>
            <a:fillRect/>
          </a:stretch>
        </p:blipFill>
        <p:spPr bwMode="auto">
          <a:xfrm>
            <a:off x="2786050" y="2571750"/>
            <a:ext cx="4029075" cy="3357580"/>
          </a:xfrm>
          <a:prstGeom prst="rect">
            <a:avLst/>
          </a:prstGeom>
          <a:noFill/>
          <a:ln w="9525">
            <a:noFill/>
            <a:miter lim="800000"/>
            <a:headEnd/>
            <a:tailEnd/>
          </a:ln>
        </p:spPr>
      </p:pic>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sz="half" idx="1"/>
          </p:nvPr>
        </p:nvSpPr>
        <p:spPr>
          <a:xfrm>
            <a:off x="685800" y="642918"/>
            <a:ext cx="7672414" cy="4843482"/>
          </a:xfrm>
        </p:spPr>
        <p:txBody>
          <a:bodyPr/>
          <a:lstStyle/>
          <a:p>
            <a:r>
              <a:rPr lang="tr-TR" b="1" dirty="0" smtClean="0"/>
              <a:t>Not Tutmanın Yararları: </a:t>
            </a:r>
          </a:p>
          <a:p>
            <a:pPr>
              <a:buNone/>
            </a:pPr>
            <a:r>
              <a:rPr lang="tr-TR" b="1" dirty="0" smtClean="0"/>
              <a:t>  </a:t>
            </a:r>
            <a:r>
              <a:rPr lang="en-US" b="1" dirty="0" smtClean="0">
                <a:cs typeface="Arial" charset="0"/>
              </a:rPr>
              <a:t>*</a:t>
            </a:r>
            <a:r>
              <a:rPr lang="tr-TR" b="1" dirty="0" smtClean="0"/>
              <a:t> Aktif katılım sağlar</a:t>
            </a:r>
          </a:p>
          <a:p>
            <a:pPr>
              <a:buNone/>
            </a:pPr>
            <a:r>
              <a:rPr lang="tr-TR" b="1" dirty="0" smtClean="0">
                <a:cs typeface="Arial" charset="0"/>
              </a:rPr>
              <a:t>  </a:t>
            </a:r>
            <a:r>
              <a:rPr lang="en-US" b="1" dirty="0" smtClean="0">
                <a:cs typeface="Arial" charset="0"/>
              </a:rPr>
              <a:t>*</a:t>
            </a:r>
            <a:r>
              <a:rPr lang="tr-TR" b="1" dirty="0" smtClean="0"/>
              <a:t> Hatırlamayı kolaylaştırır</a:t>
            </a:r>
          </a:p>
          <a:p>
            <a:pPr>
              <a:buNone/>
            </a:pPr>
            <a:r>
              <a:rPr lang="tr-TR" b="1" dirty="0" smtClean="0"/>
              <a:t>  </a:t>
            </a:r>
            <a:r>
              <a:rPr lang="en-US" b="1" dirty="0" smtClean="0">
                <a:cs typeface="Arial" charset="0"/>
              </a:rPr>
              <a:t>*</a:t>
            </a:r>
            <a:r>
              <a:rPr lang="tr-TR" b="1" dirty="0" smtClean="0"/>
              <a:t> Tekrar etmeyi kolaylaştırır</a:t>
            </a:r>
          </a:p>
          <a:p>
            <a:pPr>
              <a:buNone/>
            </a:pPr>
            <a:r>
              <a:rPr lang="tr-TR" b="1" dirty="0" smtClean="0"/>
              <a:t>  </a:t>
            </a:r>
            <a:r>
              <a:rPr lang="en-US" b="1" dirty="0" smtClean="0">
                <a:cs typeface="Arial" charset="0"/>
              </a:rPr>
              <a:t>*</a:t>
            </a:r>
            <a:r>
              <a:rPr lang="tr-TR" b="1" dirty="0" smtClean="0"/>
              <a:t> Konsantre olmanızı kolaylaştırır</a:t>
            </a:r>
            <a:r>
              <a:rPr lang="tr-TR" sz="2800" b="1" dirty="0" smtClean="0"/>
              <a:t> </a:t>
            </a:r>
          </a:p>
          <a:p>
            <a:pPr>
              <a:buNone/>
            </a:pPr>
            <a:endParaRPr lang="tr-TR" b="1" dirty="0"/>
          </a:p>
        </p:txBody>
      </p:sp>
      <p:pic>
        <p:nvPicPr>
          <p:cNvPr id="5" name="Picture 5" descr="MCj04104830000[1]"/>
          <p:cNvPicPr>
            <a:picLocks noGrp="1" noChangeAspect="1" noChangeArrowheads="1"/>
          </p:cNvPicPr>
          <p:nvPr>
            <p:ph sz="quarter" idx="4294967295"/>
          </p:nvPr>
        </p:nvPicPr>
        <p:blipFill>
          <a:blip r:embed="rId2"/>
          <a:srcRect/>
          <a:stretch>
            <a:fillRect/>
          </a:stretch>
        </p:blipFill>
        <p:spPr>
          <a:xfrm>
            <a:off x="5214942" y="4214818"/>
            <a:ext cx="2332038" cy="2189163"/>
          </a:xfrm>
          <a:prstGeom prst="rect">
            <a:avLst/>
          </a:prstGeom>
          <a:noFill/>
        </p:spPr>
      </p:pic>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Not Tutmam İçin Öğretmen Nasıl İpuçları Verebilir?</a:t>
            </a:r>
            <a:endParaRPr lang="tr-TR" b="1" dirty="0"/>
          </a:p>
        </p:txBody>
      </p:sp>
      <p:sp>
        <p:nvSpPr>
          <p:cNvPr id="3" name="2 Metin Yer Tutucusu"/>
          <p:cNvSpPr>
            <a:spLocks noGrp="1"/>
          </p:cNvSpPr>
          <p:nvPr>
            <p:ph type="body" sz="half" idx="1"/>
          </p:nvPr>
        </p:nvSpPr>
        <p:spPr>
          <a:xfrm>
            <a:off x="685800" y="1828800"/>
            <a:ext cx="7529538" cy="3657600"/>
          </a:xfrm>
        </p:spPr>
        <p:txBody>
          <a:bodyPr/>
          <a:lstStyle/>
          <a:p>
            <a:r>
              <a:rPr lang="tr-TR" b="1" dirty="0">
                <a:solidFill>
                  <a:srgbClr val="0070C0"/>
                </a:solidFill>
                <a:latin typeface="Albertus Extra Bold" pitchFamily="34" charset="0"/>
              </a:rPr>
              <a:t>Ses tonu </a:t>
            </a:r>
            <a:r>
              <a:rPr lang="tr-TR" b="1" dirty="0" smtClean="0">
                <a:solidFill>
                  <a:srgbClr val="0070C0"/>
                </a:solidFill>
                <a:latin typeface="Albertus Extra Bold" pitchFamily="34" charset="0"/>
              </a:rPr>
              <a:t>değişikliği</a:t>
            </a:r>
          </a:p>
          <a:p>
            <a:r>
              <a:rPr lang="tr-TR" b="1" dirty="0" smtClean="0">
                <a:solidFill>
                  <a:srgbClr val="0070C0"/>
                </a:solidFill>
                <a:latin typeface="Albertus Extra Bold" pitchFamily="34" charset="0"/>
              </a:rPr>
              <a:t>Konuşma hızının değişmesi</a:t>
            </a:r>
          </a:p>
          <a:p>
            <a:r>
              <a:rPr lang="tr-TR" b="1" dirty="0" smtClean="0">
                <a:solidFill>
                  <a:srgbClr val="0070C0"/>
                </a:solidFill>
              </a:rPr>
              <a:t>C-</a:t>
            </a:r>
            <a:r>
              <a:rPr lang="tr-TR" b="1" dirty="0" smtClean="0">
                <a:solidFill>
                  <a:srgbClr val="0070C0"/>
                </a:solidFill>
                <a:latin typeface="Albertus Extra Bold" pitchFamily="34" charset="0"/>
              </a:rPr>
              <a:t>Anahtar sözcük ve cümlecikler kullanma</a:t>
            </a:r>
          </a:p>
          <a:p>
            <a:r>
              <a:rPr lang="tr-TR" b="1" dirty="0" smtClean="0">
                <a:solidFill>
                  <a:srgbClr val="0070C0"/>
                </a:solidFill>
                <a:latin typeface="Albertus Extra Bold" pitchFamily="34" charset="0"/>
              </a:rPr>
              <a:t>Görsel ders aracı kullanma</a:t>
            </a:r>
          </a:p>
          <a:p>
            <a:r>
              <a:rPr lang="tr-TR" b="1" dirty="0" smtClean="0">
                <a:solidFill>
                  <a:srgbClr val="0070C0"/>
                </a:solidFill>
                <a:latin typeface="Albertus Extra Bold" pitchFamily="34" charset="0"/>
              </a:rPr>
              <a:t>Doğrudan Bildirme</a:t>
            </a:r>
            <a:endParaRPr lang="tr-TR" dirty="0">
              <a:solidFill>
                <a:srgbClr val="0070C0"/>
              </a:solidFill>
            </a:endParaRP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85852" y="714356"/>
            <a:ext cx="6870700" cy="4786346"/>
          </a:xfrm>
        </p:spPr>
        <p:txBody>
          <a:bodyPr>
            <a:normAutofit fontScale="90000"/>
          </a:bodyPr>
          <a:lstStyle/>
          <a:p>
            <a:pPr fontAlgn="base"/>
            <a:r>
              <a:rPr lang="tr-TR" sz="3600" b="1" dirty="0" smtClean="0"/>
              <a:t>PROBLEM : </a:t>
            </a:r>
            <a:br>
              <a:rPr lang="tr-TR" sz="3600" b="1" dirty="0" smtClean="0"/>
            </a:br>
            <a:r>
              <a:rPr lang="tr-TR" sz="3600" dirty="0"/>
              <a:t/>
            </a:r>
            <a:br>
              <a:rPr lang="tr-TR" sz="3600" dirty="0"/>
            </a:br>
            <a:r>
              <a:rPr lang="tr-TR" sz="3600" b="1" dirty="0"/>
              <a:t>ZİHNİM DAĞILIYOR, SIKILIYORUM, </a:t>
            </a:r>
            <a:r>
              <a:rPr lang="tr-TR" sz="3600" b="1" dirty="0" smtClean="0"/>
              <a:t/>
            </a:r>
            <a:br>
              <a:rPr lang="tr-TR" sz="3600" b="1" dirty="0" smtClean="0"/>
            </a:br>
            <a:r>
              <a:rPr lang="tr-TR" sz="3600" b="1" dirty="0" smtClean="0"/>
              <a:t>DERSTE </a:t>
            </a:r>
            <a:r>
              <a:rPr lang="tr-TR" sz="3600" b="1" dirty="0"/>
              <a:t>HAYAL KURUYORUM</a:t>
            </a:r>
            <a:r>
              <a:rPr lang="tr-TR" sz="3600" b="1" dirty="0" smtClean="0"/>
              <a:t>.</a:t>
            </a:r>
            <a:r>
              <a:rPr lang="tr-TR" sz="3100" b="1" dirty="0"/>
              <a:t/>
            </a:r>
            <a:br>
              <a:rPr lang="tr-TR" sz="3100" b="1" dirty="0"/>
            </a:br>
            <a:r>
              <a:rPr lang="tr-TR" sz="3100" dirty="0"/>
              <a:t/>
            </a:r>
            <a:br>
              <a:rPr lang="tr-TR" sz="3100" dirty="0"/>
            </a:br>
            <a:r>
              <a:rPr lang="tr-TR" sz="3100" dirty="0" smtClean="0"/>
              <a:t/>
            </a:r>
            <a:br>
              <a:rPr lang="tr-TR" sz="3100" dirty="0" smtClean="0"/>
            </a:br>
            <a:r>
              <a:rPr lang="tr-TR" b="1" dirty="0"/>
              <a:t/>
            </a:r>
            <a:br>
              <a:rPr lang="tr-TR" b="1" dirty="0"/>
            </a:br>
            <a:r>
              <a:rPr lang="tr-TR" dirty="0"/>
              <a:t/>
            </a:r>
            <a:br>
              <a:rPr lang="tr-TR" dirty="0"/>
            </a:br>
            <a:endParaRPr lang="tr-TR" dirty="0"/>
          </a:p>
        </p:txBody>
      </p:sp>
      <p:pic>
        <p:nvPicPr>
          <p:cNvPr id="5" name="4 Resim" descr="düşünen surat ile ilgili görsel sonucu"/>
          <p:cNvPicPr/>
          <p:nvPr/>
        </p:nvPicPr>
        <p:blipFill>
          <a:blip r:embed="rId2"/>
          <a:srcRect/>
          <a:stretch>
            <a:fillRect/>
          </a:stretch>
        </p:blipFill>
        <p:spPr bwMode="auto">
          <a:xfrm>
            <a:off x="2500298" y="3214686"/>
            <a:ext cx="4000528" cy="3214710"/>
          </a:xfrm>
          <a:prstGeom prst="rect">
            <a:avLst/>
          </a:prstGeom>
          <a:noFill/>
          <a:ln w="9525">
            <a:noFill/>
            <a:miter lim="800000"/>
            <a:headEnd/>
            <a:tailEnd/>
          </a:ln>
        </p:spPr>
      </p:pic>
    </p:spTree>
  </p:cSld>
  <p:clrMapOvr>
    <a:masterClrMapping/>
  </p:clrMapOvr>
  <p:transition>
    <p:fade thruBlk="1"/>
  </p:transition>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440</Words>
  <Application>Microsoft Office PowerPoint</Application>
  <PresentationFormat>Ekran Gösterisi (4:3)</PresentationFormat>
  <Paragraphs>93</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Ofis Teması</vt:lpstr>
      <vt:lpstr>ETKİLİ DERS DİNLEME VE ÇALIŞMA YÖNTEMLERİ</vt:lpstr>
      <vt:lpstr>Öğrencinin Başarısını Önemli Ölçüde Etkileyen Çalışma Alışkanlıkları Nelerdir?</vt:lpstr>
      <vt:lpstr> ZAMANI İYİ PLANLAMA</vt:lpstr>
      <vt:lpstr>ÇALIŞMA ORTAMININ DÜZENLENMESİ</vt:lpstr>
      <vt:lpstr> AKTİF DİNLEME</vt:lpstr>
      <vt:lpstr>NOT TUTMA</vt:lpstr>
      <vt:lpstr>Slayt 7</vt:lpstr>
      <vt:lpstr>Not Tutmam İçin Öğretmen Nasıl İpuçları Verebilir?</vt:lpstr>
      <vt:lpstr>PROBLEM :   ZİHNİM DAĞILIYOR, SIKILIYORUM,  DERSTE HAYAL KURUYORUM.     </vt:lpstr>
      <vt:lpstr>Slayt 10</vt:lpstr>
      <vt:lpstr>PROBLEM :    ÖĞRETMEN ÇOK HIZLI KONUŞUYOR.     </vt:lpstr>
      <vt:lpstr>Slayt 12</vt:lpstr>
      <vt:lpstr>PROBLEM :    ÖĞRETMEN YADA ARAKADAŞLAR KONUYU DAĞITIYOR.      </vt:lpstr>
      <vt:lpstr>Slayt 14</vt:lpstr>
      <vt:lpstr>PROBLEM :     ÖĞRETMEN TERİMLERİ AÇIKLAMADAN KULLANIYOR.     </vt:lpstr>
      <vt:lpstr>Slayt 16</vt:lpstr>
      <vt:lpstr>PROBLEM :   ÖĞRETMEN DOĞRUDAN KİTAP OKUYOR.        </vt:lpstr>
      <vt:lpstr>Slayt 18</vt:lpstr>
      <vt:lpstr>PROBLEM :   ÖĞRETMENE ANLAMADIĞIM KONULARLA İLGİLİ SORU SORMAYA ÇEKİNİYORUM.        </vt:lpstr>
      <vt:lpstr>Slayt 20</vt:lpstr>
      <vt:lpstr>ÖZET ÇIKARMA- TEKRAR ETME</vt:lpstr>
      <vt:lpstr> ÖZET ÇIKARIRKEN ASIL AMAÇ KONUYU EZBERLEMEK DEĞİL YORUMLAYACAK KADAR ANLAMAKTIR.  KİTABIN YADA DEFTERİN AYNISINI BAŞKA BİR YERE  AYNEN YAZMAK ÖZET ÇIKARMAK  DE ĞİL DİR !!!!</vt:lpstr>
      <vt:lpstr>SAYISAL DERSLERDE; </vt:lpstr>
      <vt:lpstr>MOTİVASYON</vt:lpstr>
      <vt:lpstr>           Toplum, bilgisiz ve cahil kimseleri işe yaramaz, bilgili ve üretkenleri ise saygın ve aranan kimseler olarak görmektedir.   SİZ HANGİSİ OLMAK İSTERSİNİZ?    Toplumda aranan, beğenilen ve istenilen biri olmak istiyorsanız çalışma alışkanlıklarınızı hemen gözden geçirin.  Hatalı davranışları atın.  </vt:lpstr>
      <vt:lpstr>   Peki KİTAP OKUMA ALIŞKANLIĞININ ders başarısına ne gibi bir etkisi olabilir??? </vt:lpstr>
      <vt:lpstr>Slayt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ETKİLİ DERS DİNLEME VE ÇALIŞMA YÖNTEMLERİ</dc:title>
  <dc:creator>User-PC</dc:creator>
  <cp:lastModifiedBy>User-PC</cp:lastModifiedBy>
  <cp:revision>11</cp:revision>
  <dcterms:created xsi:type="dcterms:W3CDTF">2016-11-04T08:42:46Z</dcterms:created>
  <dcterms:modified xsi:type="dcterms:W3CDTF">2016-11-08T10:29:45Z</dcterms:modified>
</cp:coreProperties>
</file>