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8" r:id="rId3"/>
    <p:sldId id="259" r:id="rId4"/>
    <p:sldId id="260" r:id="rId5"/>
    <p:sldId id="261" r:id="rId6"/>
    <p:sldId id="262" r:id="rId7"/>
    <p:sldId id="283" r:id="rId8"/>
    <p:sldId id="263" r:id="rId9"/>
    <p:sldId id="267" r:id="rId10"/>
    <p:sldId id="268" r:id="rId11"/>
    <p:sldId id="270" r:id="rId12"/>
    <p:sldId id="272" r:id="rId13"/>
    <p:sldId id="271" r:id="rId14"/>
    <p:sldId id="273" r:id="rId15"/>
    <p:sldId id="280" r:id="rId16"/>
    <p:sldId id="274" r:id="rId17"/>
    <p:sldId id="275" r:id="rId18"/>
    <p:sldId id="276" r:id="rId19"/>
    <p:sldId id="277" r:id="rId20"/>
    <p:sldId id="278" r:id="rId21"/>
    <p:sldId id="279" r:id="rId22"/>
    <p:sldId id="282"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838FB-D723-4FFE-94A5-66416F7D8B10}" type="datetimeFigureOut">
              <a:rPr lang="tr-TR" smtClean="0"/>
              <a:pPr/>
              <a:t>27.09.2016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A7A29-1CD3-4D44-B2F1-902F7406C086}" type="slidenum">
              <a:rPr lang="tr-TR" smtClean="0"/>
              <a:pPr/>
              <a:t>‹#›</a:t>
            </a:fld>
            <a:endParaRPr lang="tr-TR"/>
          </a:p>
        </p:txBody>
      </p:sp>
    </p:spTree>
    <p:extLst>
      <p:ext uri="{BB962C8B-B14F-4D97-AF65-F5344CB8AC3E}">
        <p14:creationId xmlns="" xmlns:p14="http://schemas.microsoft.com/office/powerpoint/2010/main" val="400752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8</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DD22A4-B8C0-45CD-9231-54CC6012206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959229-F371-467F-A538-AE54E014666E}" type="datetimeFigureOut">
              <a:rPr lang="tr-TR" smtClean="0"/>
              <a:pPr/>
              <a:t>27.09.2016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2DD22A4-B8C0-45CD-9231-54CC6012206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959229-F371-467F-A538-AE54E014666E}" type="datetimeFigureOut">
              <a:rPr lang="tr-TR" smtClean="0"/>
              <a:pPr/>
              <a:t>27.09.2016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DD22A4-B8C0-45CD-9231-54CC6012206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420888"/>
            <a:ext cx="7851648" cy="1828800"/>
          </a:xfrm>
        </p:spPr>
        <p:txBody>
          <a:bodyPr anchor="ctr">
            <a:noAutofit/>
          </a:bodyPr>
          <a:lstStyle/>
          <a:p>
            <a:pPr algn="ctr"/>
            <a:r>
              <a:rPr lang="tr-TR" sz="8800" dirty="0" smtClean="0"/>
              <a:t>YGS-LYS </a:t>
            </a:r>
            <a:br>
              <a:rPr lang="tr-TR" sz="8800" dirty="0" smtClean="0"/>
            </a:br>
            <a:r>
              <a:rPr lang="tr-TR" sz="8800" dirty="0" smtClean="0"/>
              <a:t>SINAV SİSTEMİ </a:t>
            </a:r>
            <a:endParaRPr lang="tr-TR" sz="8800" dirty="0"/>
          </a:p>
        </p:txBody>
      </p:sp>
      <p:sp>
        <p:nvSpPr>
          <p:cNvPr id="3" name="2 Metin kutusu"/>
          <p:cNvSpPr txBox="1"/>
          <p:nvPr/>
        </p:nvSpPr>
        <p:spPr>
          <a:xfrm>
            <a:off x="3131840" y="5657671"/>
            <a:ext cx="3672408" cy="646331"/>
          </a:xfrm>
          <a:prstGeom prst="rect">
            <a:avLst/>
          </a:prstGeom>
          <a:noFill/>
        </p:spPr>
        <p:txBody>
          <a:bodyPr wrap="square" rtlCol="0">
            <a:spAutoFit/>
          </a:bodyPr>
          <a:lstStyle/>
          <a:p>
            <a:pPr algn="ctr"/>
            <a:r>
              <a:rPr lang="tr-TR" dirty="0" smtClean="0"/>
              <a:t>KANDIRA ANADOLU LİSESİ</a:t>
            </a:r>
          </a:p>
          <a:p>
            <a:pPr algn="ctr"/>
            <a:r>
              <a:rPr lang="tr-TR" dirty="0" smtClean="0"/>
              <a:t>OKUL PDR SERVİSİ</a:t>
            </a:r>
            <a:endParaRPr lang="tr-TR" dirty="0" smtClean="0"/>
          </a:p>
        </p:txBody>
      </p:sp>
    </p:spTree>
  </p:cSld>
  <p:clrMapOvr>
    <a:masterClrMapping/>
  </p:clrMapOvr>
  <p:transition advTm="714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980728"/>
            <a:ext cx="7772400" cy="1362456"/>
          </a:xfrm>
        </p:spPr>
        <p:txBody>
          <a:bodyPr/>
          <a:lstStyle/>
          <a:p>
            <a:pPr algn="ctr"/>
            <a:r>
              <a:rPr lang="tr-TR" dirty="0" smtClean="0"/>
              <a:t>LYS</a:t>
            </a:r>
            <a:endParaRPr lang="tr-TR" dirty="0"/>
          </a:p>
        </p:txBody>
      </p:sp>
      <p:sp>
        <p:nvSpPr>
          <p:cNvPr id="3" name="2 Metin Yer Tutucusu"/>
          <p:cNvSpPr>
            <a:spLocks noGrp="1"/>
          </p:cNvSpPr>
          <p:nvPr>
            <p:ph type="body" idx="1"/>
          </p:nvPr>
        </p:nvSpPr>
        <p:spPr>
          <a:xfrm>
            <a:off x="530352" y="2704664"/>
            <a:ext cx="7772400" cy="3244616"/>
          </a:xfrm>
        </p:spPr>
        <p:txBody>
          <a:bodyPr>
            <a:noAutofit/>
          </a:bodyPr>
          <a:lstStyle/>
          <a:p>
            <a:pPr>
              <a:buFont typeface="Arial" pitchFamily="34" charset="0"/>
              <a:buChar char="•"/>
            </a:pPr>
            <a:r>
              <a:rPr lang="tr-TR" sz="2400" b="1" dirty="0" smtClean="0">
                <a:latin typeface="+mj-lt"/>
              </a:rPr>
              <a:t>5 </a:t>
            </a:r>
            <a:r>
              <a:rPr lang="tr-TR" sz="2400" b="1" dirty="0" smtClean="0"/>
              <a:t>AYRI OTURUM - </a:t>
            </a:r>
            <a:r>
              <a:rPr lang="tr-TR" sz="2400" b="1" dirty="0" smtClean="0">
                <a:latin typeface="+mj-lt"/>
              </a:rPr>
              <a:t>4</a:t>
            </a:r>
            <a:r>
              <a:rPr lang="tr-TR" sz="2400" b="1" dirty="0" smtClean="0"/>
              <a:t> AYRI GÜN</a:t>
            </a:r>
          </a:p>
          <a:p>
            <a:pPr>
              <a:buFont typeface="Arial" pitchFamily="34" charset="0"/>
              <a:buChar char="•"/>
            </a:pPr>
            <a:r>
              <a:rPr lang="tr-TR" sz="2400" b="1" dirty="0" smtClean="0">
                <a:solidFill>
                  <a:schemeClr val="tx2">
                    <a:lumMod val="10000"/>
                  </a:schemeClr>
                </a:solidFill>
              </a:rPr>
              <a:t>SORU BAŞI </a:t>
            </a:r>
            <a:r>
              <a:rPr lang="tr-TR" sz="2400" b="1" dirty="0" smtClean="0">
                <a:solidFill>
                  <a:schemeClr val="tx2">
                    <a:lumMod val="10000"/>
                  </a:schemeClr>
                </a:solidFill>
                <a:latin typeface="+mj-lt"/>
              </a:rPr>
              <a:t>1.5 </a:t>
            </a:r>
            <a:r>
              <a:rPr lang="tr-TR" sz="2400" b="1" dirty="0" smtClean="0">
                <a:solidFill>
                  <a:schemeClr val="tx2">
                    <a:lumMod val="10000"/>
                  </a:schemeClr>
                </a:solidFill>
              </a:rPr>
              <a:t>DAKİKA </a:t>
            </a:r>
            <a:r>
              <a:rPr lang="tr-TR" sz="2000" b="1" i="1" dirty="0" smtClean="0">
                <a:solidFill>
                  <a:schemeClr val="tx2">
                    <a:lumMod val="10000"/>
                  </a:schemeClr>
                </a:solidFill>
              </a:rPr>
              <a:t>(GEOMETRİ </a:t>
            </a:r>
            <a:r>
              <a:rPr lang="tr-TR" sz="2000" b="1" i="1" dirty="0" smtClean="0">
                <a:solidFill>
                  <a:schemeClr val="tx2">
                    <a:lumMod val="10000"/>
                  </a:schemeClr>
                </a:solidFill>
                <a:latin typeface="+mj-lt"/>
              </a:rPr>
              <a:t>2 </a:t>
            </a:r>
            <a:r>
              <a:rPr lang="tr-TR" sz="2000" b="1" i="1" dirty="0" smtClean="0">
                <a:solidFill>
                  <a:schemeClr val="tx2">
                    <a:lumMod val="10000"/>
                  </a:schemeClr>
                </a:solidFill>
              </a:rPr>
              <a:t>DAKİKA)</a:t>
            </a:r>
            <a:endParaRPr lang="tr-TR" sz="2400" b="1" i="1" dirty="0" smtClean="0">
              <a:solidFill>
                <a:schemeClr val="tx2">
                  <a:lumMod val="10000"/>
                </a:schemeClr>
              </a:solidFill>
            </a:endParaRPr>
          </a:p>
          <a:p>
            <a:pPr>
              <a:buFont typeface="Arial" pitchFamily="34" charset="0"/>
              <a:buChar char="•"/>
            </a:pPr>
            <a:r>
              <a:rPr lang="tr-TR" sz="2400" b="1" dirty="0" smtClean="0"/>
              <a:t>BİLGİYE DAYALI</a:t>
            </a:r>
          </a:p>
          <a:p>
            <a:pPr>
              <a:buFont typeface="Arial" pitchFamily="34" charset="0"/>
              <a:buChar char="•"/>
            </a:pPr>
            <a:r>
              <a:rPr lang="tr-TR" sz="2400" b="1" dirty="0" smtClean="0">
                <a:solidFill>
                  <a:schemeClr val="tx2">
                    <a:lumMod val="10000"/>
                  </a:schemeClr>
                </a:solidFill>
                <a:latin typeface="+mj-lt"/>
              </a:rPr>
              <a:t>10-11-12</a:t>
            </a:r>
            <a:r>
              <a:rPr lang="tr-TR" sz="2400" b="1" dirty="0" smtClean="0">
                <a:solidFill>
                  <a:schemeClr val="tx2">
                    <a:lumMod val="10000"/>
                  </a:schemeClr>
                </a:solidFill>
              </a:rPr>
              <a:t>’İNCİ SINIF KONULARI AĞIRLIKLI</a:t>
            </a:r>
            <a:endParaRPr lang="tr-TR" sz="2400" b="1" dirty="0">
              <a:solidFill>
                <a:schemeClr val="tx2">
                  <a:lumMod val="10000"/>
                </a:schemeClr>
              </a:solidFill>
            </a:endParaRPr>
          </a:p>
        </p:txBody>
      </p:sp>
    </p:spTree>
  </p:cSld>
  <p:clrMapOvr>
    <a:masterClrMapping/>
  </p:clrMapOvr>
  <p:transition advTm="1368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908720"/>
            <a:ext cx="7772400" cy="1362456"/>
          </a:xfrm>
        </p:spPr>
        <p:txBody>
          <a:bodyPr/>
          <a:lstStyle/>
          <a:p>
            <a:pPr algn="ctr"/>
            <a:r>
              <a:rPr lang="tr-TR" dirty="0" smtClean="0"/>
              <a:t>LYS OTURUMLARI</a:t>
            </a:r>
            <a:endParaRPr lang="tr-TR" dirty="0"/>
          </a:p>
        </p:txBody>
      </p:sp>
      <p:sp>
        <p:nvSpPr>
          <p:cNvPr id="3" name="2 Metin Yer Tutucusu"/>
          <p:cNvSpPr>
            <a:spLocks noGrp="1"/>
          </p:cNvSpPr>
          <p:nvPr>
            <p:ph type="body" idx="1"/>
          </p:nvPr>
        </p:nvSpPr>
        <p:spPr>
          <a:xfrm>
            <a:off x="530352" y="2704664"/>
            <a:ext cx="7772400" cy="3892688"/>
          </a:xfrm>
        </p:spPr>
        <p:txBody>
          <a:bodyPr>
            <a:normAutofit fontScale="92500"/>
          </a:bodyPr>
          <a:lstStyle/>
          <a:p>
            <a:pPr>
              <a:lnSpc>
                <a:spcPct val="90000"/>
              </a:lnSpc>
            </a:pPr>
            <a:r>
              <a:rPr lang="tr-TR" altLang="tr-TR" sz="2800" b="1" dirty="0" smtClean="0">
                <a:solidFill>
                  <a:schemeClr val="accent4">
                    <a:lumMod val="60000"/>
                    <a:lumOff val="40000"/>
                  </a:schemeClr>
                </a:solidFill>
              </a:rPr>
              <a:t>LYS-1= </a:t>
            </a:r>
            <a:r>
              <a:rPr lang="tr-TR" altLang="tr-TR" sz="3200" b="1" dirty="0" smtClean="0"/>
              <a:t>Matematik,  Geometri</a:t>
            </a:r>
          </a:p>
          <a:p>
            <a:pPr>
              <a:lnSpc>
                <a:spcPct val="90000"/>
              </a:lnSpc>
            </a:pPr>
            <a:endParaRPr lang="tr-TR" altLang="tr-TR" sz="1400" b="1" dirty="0" smtClean="0">
              <a:solidFill>
                <a:srgbClr val="000000"/>
              </a:solidFill>
            </a:endParaRPr>
          </a:p>
          <a:p>
            <a:pPr>
              <a:lnSpc>
                <a:spcPct val="90000"/>
              </a:lnSpc>
            </a:pPr>
            <a:r>
              <a:rPr lang="tr-TR" altLang="tr-TR" sz="2800" b="1" dirty="0" smtClean="0">
                <a:solidFill>
                  <a:schemeClr val="accent4">
                    <a:lumMod val="60000"/>
                    <a:lumOff val="40000"/>
                  </a:schemeClr>
                </a:solidFill>
              </a:rPr>
              <a:t>LYS-2= </a:t>
            </a:r>
            <a:r>
              <a:rPr lang="tr-TR" altLang="tr-TR" sz="3200" b="1" dirty="0" smtClean="0">
                <a:solidFill>
                  <a:srgbClr val="000000"/>
                </a:solidFill>
              </a:rPr>
              <a:t>Fen Bilimleri (Fizik, Kimya, Biyoloji)</a:t>
            </a:r>
          </a:p>
          <a:p>
            <a:pPr>
              <a:lnSpc>
                <a:spcPct val="90000"/>
              </a:lnSpc>
            </a:pPr>
            <a:endParaRPr lang="tr-TR" altLang="tr-TR" sz="1400" b="1" dirty="0" smtClean="0">
              <a:solidFill>
                <a:srgbClr val="000000"/>
              </a:solidFill>
            </a:endParaRPr>
          </a:p>
          <a:p>
            <a:pPr>
              <a:lnSpc>
                <a:spcPct val="90000"/>
              </a:lnSpc>
            </a:pPr>
            <a:r>
              <a:rPr lang="tr-TR" altLang="tr-TR" sz="2800" b="1" dirty="0" smtClean="0">
                <a:solidFill>
                  <a:schemeClr val="accent4">
                    <a:lumMod val="60000"/>
                    <a:lumOff val="40000"/>
                  </a:schemeClr>
                </a:solidFill>
              </a:rPr>
              <a:t>LYS-3= </a:t>
            </a:r>
            <a:r>
              <a:rPr lang="tr-TR" altLang="tr-TR" sz="3200" b="1" dirty="0" smtClean="0"/>
              <a:t>Türk Dili ve Edebiyat, Coğrafya-1</a:t>
            </a:r>
          </a:p>
          <a:p>
            <a:pPr>
              <a:lnSpc>
                <a:spcPct val="90000"/>
              </a:lnSpc>
            </a:pPr>
            <a:endParaRPr lang="tr-TR" altLang="tr-TR" sz="1400" b="1" dirty="0" smtClean="0">
              <a:solidFill>
                <a:srgbClr val="000000"/>
              </a:solidFill>
            </a:endParaRPr>
          </a:p>
          <a:p>
            <a:pPr>
              <a:lnSpc>
                <a:spcPct val="90000"/>
              </a:lnSpc>
            </a:pPr>
            <a:r>
              <a:rPr lang="tr-TR" altLang="tr-TR" sz="2800" b="1" dirty="0" smtClean="0">
                <a:solidFill>
                  <a:schemeClr val="accent4">
                    <a:lumMod val="60000"/>
                    <a:lumOff val="40000"/>
                  </a:schemeClr>
                </a:solidFill>
              </a:rPr>
              <a:t>LYS-4= </a:t>
            </a:r>
            <a:r>
              <a:rPr lang="tr-TR" altLang="tr-TR" sz="3200" b="1" dirty="0" smtClean="0">
                <a:solidFill>
                  <a:srgbClr val="000000"/>
                </a:solidFill>
              </a:rPr>
              <a:t>Tarih, Coğrafya-2, </a:t>
            </a:r>
            <a:r>
              <a:rPr lang="tr-TR" altLang="tr-TR" sz="3200" b="1" dirty="0" err="1" smtClean="0">
                <a:solidFill>
                  <a:srgbClr val="000000"/>
                </a:solidFill>
              </a:rPr>
              <a:t>Fels</a:t>
            </a:r>
            <a:r>
              <a:rPr lang="tr-TR" altLang="tr-TR" sz="3200" b="1" dirty="0" smtClean="0">
                <a:solidFill>
                  <a:srgbClr val="000000"/>
                </a:solidFill>
              </a:rPr>
              <a:t>. Grubu ve Din Kült.</a:t>
            </a:r>
          </a:p>
          <a:p>
            <a:pPr>
              <a:lnSpc>
                <a:spcPct val="90000"/>
              </a:lnSpc>
            </a:pPr>
            <a:endParaRPr lang="tr-TR" altLang="tr-TR" sz="1400" b="1" dirty="0" smtClean="0"/>
          </a:p>
          <a:p>
            <a:pPr>
              <a:lnSpc>
                <a:spcPct val="90000"/>
              </a:lnSpc>
            </a:pPr>
            <a:r>
              <a:rPr lang="tr-TR" altLang="tr-TR" sz="2800" b="1" dirty="0" smtClean="0">
                <a:solidFill>
                  <a:schemeClr val="accent4">
                    <a:lumMod val="60000"/>
                    <a:lumOff val="40000"/>
                  </a:schemeClr>
                </a:solidFill>
              </a:rPr>
              <a:t>LYS-5= </a:t>
            </a:r>
            <a:r>
              <a:rPr lang="tr-TR" altLang="tr-TR" sz="3200" b="1" dirty="0" smtClean="0"/>
              <a:t>Yabancı Dil </a:t>
            </a:r>
            <a:r>
              <a:rPr lang="tr-TR" altLang="tr-TR" sz="2600" i="1" dirty="0" smtClean="0"/>
              <a:t>(İngilizce-Almanca-Fransızca)</a:t>
            </a:r>
            <a:endParaRPr lang="tr-TR" altLang="tr-TR" sz="3200" i="1" dirty="0" smtClean="0"/>
          </a:p>
          <a:p>
            <a:endParaRPr lang="tr-TR" b="1" dirty="0"/>
          </a:p>
        </p:txBody>
      </p:sp>
    </p:spTree>
  </p:cSld>
  <p:clrMapOvr>
    <a:masterClrMapping/>
  </p:clrMapOvr>
  <p:transition advTm="1049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7772400" cy="669760"/>
          </a:xfrm>
        </p:spPr>
        <p:txBody>
          <a:bodyPr/>
          <a:lstStyle/>
          <a:p>
            <a:pPr algn="ctr"/>
            <a:r>
              <a:rPr lang="tr-TR" sz="4000" dirty="0" smtClean="0"/>
              <a:t>LYS SORU SAYILARI ve SÜRELERİ</a:t>
            </a:r>
            <a:endParaRPr lang="tr-TR" sz="4000" dirty="0"/>
          </a:p>
        </p:txBody>
      </p:sp>
      <p:sp>
        <p:nvSpPr>
          <p:cNvPr id="3" name="2 Metin Yer Tutucusu"/>
          <p:cNvSpPr>
            <a:spLocks noGrp="1"/>
          </p:cNvSpPr>
          <p:nvPr>
            <p:ph type="body" idx="1"/>
          </p:nvPr>
        </p:nvSpPr>
        <p:spPr/>
        <p:txBody>
          <a:bodyPr/>
          <a:lstStyle/>
          <a:p>
            <a:endParaRPr lang="tr-TR"/>
          </a:p>
        </p:txBody>
      </p:sp>
      <p:pic>
        <p:nvPicPr>
          <p:cNvPr id="3073" name="Picture 1" descr="C:\Users\Senkron\Desktop\Adsız.png"/>
          <p:cNvPicPr>
            <a:picLocks noChangeAspect="1" noChangeArrowheads="1"/>
          </p:cNvPicPr>
          <p:nvPr/>
        </p:nvPicPr>
        <p:blipFill>
          <a:blip r:embed="rId2" cstate="print"/>
          <a:srcRect/>
          <a:stretch>
            <a:fillRect/>
          </a:stretch>
        </p:blipFill>
        <p:spPr bwMode="auto">
          <a:xfrm>
            <a:off x="0" y="620688"/>
            <a:ext cx="9144000" cy="6237312"/>
          </a:xfrm>
          <a:prstGeom prst="rect">
            <a:avLst/>
          </a:prstGeom>
          <a:noFill/>
        </p:spPr>
      </p:pic>
    </p:spTree>
  </p:cSld>
  <p:clrMapOvr>
    <a:masterClrMapping/>
  </p:clrMapOvr>
  <p:transition advTm="2228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764704"/>
            <a:ext cx="7772400" cy="1362456"/>
          </a:xfrm>
        </p:spPr>
        <p:txBody>
          <a:bodyPr anchor="ctr"/>
          <a:lstStyle/>
          <a:p>
            <a:pPr algn="ctr"/>
            <a:r>
              <a:rPr lang="tr-TR" dirty="0" smtClean="0"/>
              <a:t>YERLEŞTİRME PUAN TÜRLERİ</a:t>
            </a:r>
            <a:endParaRPr lang="tr-TR" dirty="0"/>
          </a:p>
        </p:txBody>
      </p:sp>
      <p:sp>
        <p:nvSpPr>
          <p:cNvPr id="3" name="2 Metin Yer Tutucusu"/>
          <p:cNvSpPr>
            <a:spLocks noGrp="1"/>
          </p:cNvSpPr>
          <p:nvPr>
            <p:ph type="body" idx="1"/>
          </p:nvPr>
        </p:nvSpPr>
        <p:spPr/>
        <p:txBody>
          <a:bodyPr/>
          <a:lstStyle/>
          <a:p>
            <a:endParaRPr lang="tr-TR" dirty="0"/>
          </a:p>
        </p:txBody>
      </p:sp>
      <p:graphicFrame>
        <p:nvGraphicFramePr>
          <p:cNvPr id="4" name="3 Tablo"/>
          <p:cNvGraphicFramePr>
            <a:graphicFrameLocks noGrp="1"/>
          </p:cNvGraphicFramePr>
          <p:nvPr/>
        </p:nvGraphicFramePr>
        <p:xfrm>
          <a:off x="0" y="2348878"/>
          <a:ext cx="9144000" cy="4509121"/>
        </p:xfrm>
        <a:graphic>
          <a:graphicData uri="http://schemas.openxmlformats.org/drawingml/2006/table">
            <a:tbl>
              <a:tblPr firstRow="1" bandRow="1">
                <a:tableStyleId>{5C22544A-7EE6-4342-B048-85BDC9FD1C3A}</a:tableStyleId>
              </a:tblPr>
              <a:tblGrid>
                <a:gridCol w="2286000"/>
                <a:gridCol w="2286000"/>
                <a:gridCol w="2286000"/>
                <a:gridCol w="2286000"/>
              </a:tblGrid>
              <a:tr h="1359209">
                <a:tc>
                  <a:txBody>
                    <a:bodyPr/>
                    <a:lstStyle/>
                    <a:p>
                      <a:pPr algn="ctr"/>
                      <a:r>
                        <a:rPr lang="tr-TR" sz="3200" b="1" dirty="0" smtClean="0"/>
                        <a:t>SAYISAL</a:t>
                      </a:r>
                      <a:endParaRPr lang="tr-TR" sz="3200" b="1" dirty="0"/>
                    </a:p>
                  </a:txBody>
                  <a:tcPr anchor="ctr"/>
                </a:tc>
                <a:tc>
                  <a:txBody>
                    <a:bodyPr/>
                    <a:lstStyle/>
                    <a:p>
                      <a:pPr algn="ctr"/>
                      <a:r>
                        <a:rPr lang="tr-TR" sz="3200" b="1" dirty="0" smtClean="0"/>
                        <a:t>EŞİT AĞIRLIK</a:t>
                      </a:r>
                      <a:endParaRPr lang="tr-TR" sz="3200" b="1" dirty="0"/>
                    </a:p>
                  </a:txBody>
                  <a:tcPr anchor="ctr"/>
                </a:tc>
                <a:tc>
                  <a:txBody>
                    <a:bodyPr/>
                    <a:lstStyle/>
                    <a:p>
                      <a:pPr algn="ctr"/>
                      <a:r>
                        <a:rPr lang="tr-TR" sz="3200" b="1" dirty="0" smtClean="0"/>
                        <a:t>SÖZEL</a:t>
                      </a:r>
                      <a:endParaRPr lang="tr-TR" sz="3200" b="1" dirty="0"/>
                    </a:p>
                  </a:txBody>
                  <a:tcPr anchor="ctr"/>
                </a:tc>
                <a:tc>
                  <a:txBody>
                    <a:bodyPr/>
                    <a:lstStyle/>
                    <a:p>
                      <a:pPr algn="ctr"/>
                      <a:r>
                        <a:rPr lang="tr-TR" sz="3200" b="1" dirty="0" smtClean="0"/>
                        <a:t>YABANCI DİL</a:t>
                      </a:r>
                      <a:endParaRPr lang="tr-TR" sz="3200" b="1" dirty="0"/>
                    </a:p>
                  </a:txBody>
                  <a:tcPr anchor="ctr"/>
                </a:tc>
              </a:tr>
              <a:tr h="787478">
                <a:tc>
                  <a:txBody>
                    <a:bodyPr/>
                    <a:lstStyle/>
                    <a:p>
                      <a:pPr algn="ctr"/>
                      <a:r>
                        <a:rPr lang="tr-TR" sz="3200" b="1" dirty="0" smtClean="0"/>
                        <a:t>MF-1</a:t>
                      </a:r>
                      <a:endParaRPr lang="tr-TR" sz="3200" b="1" dirty="0"/>
                    </a:p>
                  </a:txBody>
                  <a:tcPr anchor="ctr">
                    <a:solidFill>
                      <a:schemeClr val="tx2">
                        <a:lumMod val="75000"/>
                      </a:schemeClr>
                    </a:solidFill>
                  </a:tcPr>
                </a:tc>
                <a:tc>
                  <a:txBody>
                    <a:bodyPr/>
                    <a:lstStyle/>
                    <a:p>
                      <a:pPr algn="ctr"/>
                      <a:r>
                        <a:rPr lang="tr-TR" sz="3200" b="1" dirty="0" smtClean="0"/>
                        <a:t>TM-1</a:t>
                      </a:r>
                      <a:endParaRPr lang="tr-TR" sz="3200" b="1" dirty="0"/>
                    </a:p>
                  </a:txBody>
                  <a:tcPr anchor="ctr">
                    <a:solidFill>
                      <a:schemeClr val="accent1">
                        <a:lumMod val="60000"/>
                        <a:lumOff val="40000"/>
                      </a:schemeClr>
                    </a:solidFill>
                  </a:tcPr>
                </a:tc>
                <a:tc>
                  <a:txBody>
                    <a:bodyPr/>
                    <a:lstStyle/>
                    <a:p>
                      <a:pPr algn="ctr"/>
                      <a:r>
                        <a:rPr lang="tr-TR" sz="3200" b="1" dirty="0" smtClean="0"/>
                        <a:t>TS-1</a:t>
                      </a:r>
                      <a:endParaRPr lang="tr-TR" sz="3200" b="1" dirty="0"/>
                    </a:p>
                  </a:txBody>
                  <a:tcPr anchor="ctr">
                    <a:solidFill>
                      <a:schemeClr val="accent5">
                        <a:lumMod val="60000"/>
                        <a:lumOff val="40000"/>
                      </a:schemeClr>
                    </a:solidFill>
                  </a:tcPr>
                </a:tc>
                <a:tc>
                  <a:txBody>
                    <a:bodyPr/>
                    <a:lstStyle/>
                    <a:p>
                      <a:pPr algn="ctr"/>
                      <a:r>
                        <a:rPr lang="tr-TR" sz="3200" b="1" dirty="0" smtClean="0"/>
                        <a:t>DİL-1</a:t>
                      </a:r>
                      <a:endParaRPr lang="tr-TR" sz="3200" b="1" dirty="0"/>
                    </a:p>
                  </a:txBody>
                  <a:tcPr anchor="ctr">
                    <a:solidFill>
                      <a:srgbClr val="CC66FF"/>
                    </a:solidFill>
                  </a:tcPr>
                </a:tc>
              </a:tr>
              <a:tr h="787478">
                <a:tc>
                  <a:txBody>
                    <a:bodyPr/>
                    <a:lstStyle/>
                    <a:p>
                      <a:pPr algn="ctr"/>
                      <a:r>
                        <a:rPr lang="tr-TR" sz="3200" b="1" dirty="0" smtClean="0"/>
                        <a:t>MF-2</a:t>
                      </a:r>
                      <a:endParaRPr lang="tr-TR" sz="3200" b="1" dirty="0"/>
                    </a:p>
                  </a:txBody>
                  <a:tcPr anchor="ctr">
                    <a:solidFill>
                      <a:schemeClr val="tx2">
                        <a:lumMod val="75000"/>
                      </a:schemeClr>
                    </a:solidFill>
                  </a:tcPr>
                </a:tc>
                <a:tc>
                  <a:txBody>
                    <a:bodyPr/>
                    <a:lstStyle/>
                    <a:p>
                      <a:pPr algn="ctr"/>
                      <a:r>
                        <a:rPr lang="tr-TR" sz="3200" b="1" dirty="0" smtClean="0"/>
                        <a:t>TM-2</a:t>
                      </a:r>
                      <a:endParaRPr lang="tr-TR" sz="3200" b="1" dirty="0"/>
                    </a:p>
                  </a:txBody>
                  <a:tcPr anchor="ctr">
                    <a:solidFill>
                      <a:schemeClr val="accent1">
                        <a:lumMod val="60000"/>
                        <a:lumOff val="40000"/>
                      </a:schemeClr>
                    </a:solidFill>
                  </a:tcPr>
                </a:tc>
                <a:tc>
                  <a:txBody>
                    <a:bodyPr/>
                    <a:lstStyle/>
                    <a:p>
                      <a:pPr algn="ctr"/>
                      <a:r>
                        <a:rPr lang="tr-TR" sz="3200" b="1" dirty="0" smtClean="0"/>
                        <a:t>TS-2</a:t>
                      </a:r>
                      <a:endParaRPr lang="tr-TR" sz="3200" b="1" dirty="0"/>
                    </a:p>
                  </a:txBody>
                  <a:tcPr anchor="ctr">
                    <a:solidFill>
                      <a:schemeClr val="accent5">
                        <a:lumMod val="60000"/>
                        <a:lumOff val="40000"/>
                      </a:schemeClr>
                    </a:solidFill>
                  </a:tcPr>
                </a:tc>
                <a:tc>
                  <a:txBody>
                    <a:bodyPr/>
                    <a:lstStyle/>
                    <a:p>
                      <a:pPr algn="ctr"/>
                      <a:r>
                        <a:rPr lang="tr-TR" sz="3200" b="1" dirty="0" smtClean="0"/>
                        <a:t>DİL-2</a:t>
                      </a:r>
                      <a:endParaRPr lang="tr-TR" sz="3200" b="1" dirty="0"/>
                    </a:p>
                  </a:txBody>
                  <a:tcPr anchor="ctr">
                    <a:solidFill>
                      <a:srgbClr val="CC66FF"/>
                    </a:solidFill>
                  </a:tcPr>
                </a:tc>
              </a:tr>
              <a:tr h="787478">
                <a:tc>
                  <a:txBody>
                    <a:bodyPr/>
                    <a:lstStyle/>
                    <a:p>
                      <a:pPr algn="ctr"/>
                      <a:r>
                        <a:rPr lang="tr-TR" sz="3200" b="1" dirty="0" smtClean="0"/>
                        <a:t>MF-3</a:t>
                      </a:r>
                      <a:endParaRPr lang="tr-TR" sz="3200" b="1" dirty="0"/>
                    </a:p>
                  </a:txBody>
                  <a:tcPr anchor="ctr">
                    <a:solidFill>
                      <a:schemeClr val="tx2">
                        <a:lumMod val="75000"/>
                      </a:schemeClr>
                    </a:solidFill>
                  </a:tcPr>
                </a:tc>
                <a:tc>
                  <a:txBody>
                    <a:bodyPr/>
                    <a:lstStyle/>
                    <a:p>
                      <a:pPr algn="ctr"/>
                      <a:r>
                        <a:rPr lang="tr-TR" sz="3200" b="1" dirty="0" smtClean="0"/>
                        <a:t>TM-3</a:t>
                      </a:r>
                      <a:endParaRPr lang="tr-TR" sz="3200" b="1" dirty="0"/>
                    </a:p>
                  </a:txBody>
                  <a:tcPr anchor="ctr">
                    <a:solidFill>
                      <a:schemeClr val="accent1">
                        <a:lumMod val="60000"/>
                        <a:lumOff val="40000"/>
                      </a:schemeClr>
                    </a:solidFill>
                  </a:tcPr>
                </a:tc>
                <a:tc>
                  <a:txBody>
                    <a:bodyPr/>
                    <a:lstStyle/>
                    <a:p>
                      <a:pPr algn="ctr"/>
                      <a:endParaRPr lang="tr-TR" sz="3200" b="1" dirty="0"/>
                    </a:p>
                  </a:txBody>
                  <a:tcPr anchor="ctr">
                    <a:solidFill>
                      <a:schemeClr val="tx1"/>
                    </a:solidFill>
                  </a:tcPr>
                </a:tc>
                <a:tc>
                  <a:txBody>
                    <a:bodyPr/>
                    <a:lstStyle/>
                    <a:p>
                      <a:pPr algn="ctr"/>
                      <a:r>
                        <a:rPr lang="tr-TR" sz="3200" b="1" dirty="0" smtClean="0"/>
                        <a:t>DİL-3</a:t>
                      </a:r>
                      <a:endParaRPr lang="tr-TR" sz="3200" b="1" dirty="0"/>
                    </a:p>
                  </a:txBody>
                  <a:tcPr anchor="ctr">
                    <a:solidFill>
                      <a:srgbClr val="CC66FF"/>
                    </a:solidFill>
                  </a:tcPr>
                </a:tc>
              </a:tr>
              <a:tr h="787478">
                <a:tc>
                  <a:txBody>
                    <a:bodyPr/>
                    <a:lstStyle/>
                    <a:p>
                      <a:pPr algn="ctr"/>
                      <a:r>
                        <a:rPr lang="tr-TR" sz="3200" b="1" dirty="0" smtClean="0"/>
                        <a:t>MF-4</a:t>
                      </a:r>
                      <a:endParaRPr lang="tr-TR" sz="3200" b="1" dirty="0"/>
                    </a:p>
                  </a:txBody>
                  <a:tcPr anchor="ctr">
                    <a:solidFill>
                      <a:schemeClr val="tx2">
                        <a:lumMod val="75000"/>
                      </a:schemeClr>
                    </a:solidFill>
                  </a:tcPr>
                </a:tc>
                <a:tc gridSpan="3">
                  <a:txBody>
                    <a:bodyPr/>
                    <a:lstStyle/>
                    <a:p>
                      <a:pPr algn="ctr"/>
                      <a:endParaRPr lang="tr-TR" sz="3200" b="1" dirty="0"/>
                    </a:p>
                  </a:txBody>
                  <a:tcPr anchor="ctr">
                    <a:solidFill>
                      <a:schemeClr val="tx1"/>
                    </a:solidFill>
                  </a:tcPr>
                </a:tc>
                <a:tc hMerge="1">
                  <a:txBody>
                    <a:bodyPr/>
                    <a:lstStyle/>
                    <a:p>
                      <a:pPr algn="ctr"/>
                      <a:endParaRPr lang="tr-TR" dirty="0"/>
                    </a:p>
                  </a:txBody>
                  <a:tcPr anchor="ctr"/>
                </a:tc>
                <a:tc hMerge="1">
                  <a:txBody>
                    <a:bodyPr/>
                    <a:lstStyle/>
                    <a:p>
                      <a:pPr algn="ctr"/>
                      <a:endParaRPr lang="tr-TR" dirty="0"/>
                    </a:p>
                  </a:txBody>
                  <a:tcPr anchor="ctr"/>
                </a:tc>
              </a:tr>
            </a:tbl>
          </a:graphicData>
        </a:graphic>
      </p:graphicFrame>
    </p:spTree>
  </p:cSld>
  <p:clrMapOvr>
    <a:masterClrMapping/>
  </p:clrMapOvr>
  <p:transition advTm="1091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908720"/>
            <a:ext cx="7772400" cy="1362456"/>
          </a:xfrm>
        </p:spPr>
        <p:txBody>
          <a:bodyPr/>
          <a:lstStyle/>
          <a:p>
            <a:pPr algn="ctr"/>
            <a:r>
              <a:rPr lang="tr-TR" sz="5400" dirty="0" smtClean="0"/>
              <a:t>PUAN TÜRLERİNE GÖRE ÇÖZÜLECEK TESTLER</a:t>
            </a:r>
            <a:endParaRPr lang="tr-TR" sz="5400" dirty="0"/>
          </a:p>
        </p:txBody>
      </p:sp>
      <p:sp>
        <p:nvSpPr>
          <p:cNvPr id="3" name="2 Metin Yer Tutucusu"/>
          <p:cNvSpPr>
            <a:spLocks noGrp="1"/>
          </p:cNvSpPr>
          <p:nvPr>
            <p:ph type="body" idx="1"/>
          </p:nvPr>
        </p:nvSpPr>
        <p:spPr>
          <a:xfrm>
            <a:off x="530352" y="2348880"/>
            <a:ext cx="7772400" cy="4320480"/>
          </a:xfrm>
        </p:spPr>
        <p:txBody>
          <a:bodyPr>
            <a:normAutofit fontScale="92500" lnSpcReduction="10000"/>
          </a:bodyPr>
          <a:lstStyle/>
          <a:p>
            <a:pPr>
              <a:lnSpc>
                <a:spcPct val="80000"/>
              </a:lnSpc>
            </a:pPr>
            <a:r>
              <a:rPr lang="tr-TR" altLang="tr-TR" sz="2400" b="1" dirty="0" smtClean="0">
                <a:solidFill>
                  <a:schemeClr val="accent3">
                    <a:lumMod val="60000"/>
                    <a:lumOff val="40000"/>
                  </a:schemeClr>
                </a:solidFill>
              </a:rPr>
              <a:t>MF PUAN TÜRLERİ İÇİN:  </a:t>
            </a:r>
          </a:p>
          <a:p>
            <a:pPr>
              <a:lnSpc>
                <a:spcPct val="80000"/>
              </a:lnSpc>
            </a:pPr>
            <a:r>
              <a:rPr lang="tr-TR" altLang="tr-TR" sz="2400" b="1" dirty="0" smtClean="0">
                <a:solidFill>
                  <a:srgbClr val="000000"/>
                </a:solidFill>
              </a:rPr>
              <a:t>           </a:t>
            </a:r>
            <a:r>
              <a:rPr lang="tr-TR" altLang="tr-TR" sz="2400" b="1" dirty="0" smtClean="0">
                <a:solidFill>
                  <a:schemeClr val="bg1"/>
                </a:solidFill>
              </a:rPr>
              <a:t>LYS-1 (Mat - </a:t>
            </a:r>
            <a:r>
              <a:rPr lang="tr-TR" altLang="tr-TR" sz="2400" b="1" dirty="0" err="1" smtClean="0">
                <a:solidFill>
                  <a:schemeClr val="bg1"/>
                </a:solidFill>
              </a:rPr>
              <a:t>Geo</a:t>
            </a:r>
            <a:r>
              <a:rPr lang="tr-TR" altLang="tr-TR" sz="2400" b="1" dirty="0" smtClean="0">
                <a:solidFill>
                  <a:schemeClr val="bg1"/>
                </a:solidFill>
              </a:rPr>
              <a:t>)</a:t>
            </a:r>
          </a:p>
          <a:p>
            <a:pPr>
              <a:lnSpc>
                <a:spcPct val="80000"/>
              </a:lnSpc>
            </a:pPr>
            <a:r>
              <a:rPr lang="tr-TR" altLang="tr-TR" sz="2400" b="1" dirty="0" smtClean="0">
                <a:solidFill>
                  <a:schemeClr val="bg1"/>
                </a:solidFill>
              </a:rPr>
              <a:t>           LYS-2 (Fizik – Kimya - Biyoloji) testlerini</a:t>
            </a:r>
          </a:p>
          <a:p>
            <a:pPr>
              <a:lnSpc>
                <a:spcPct val="80000"/>
              </a:lnSpc>
            </a:pPr>
            <a:endParaRPr lang="tr-TR" altLang="tr-TR" sz="2400" b="1" dirty="0" smtClean="0">
              <a:solidFill>
                <a:srgbClr val="FF0000"/>
              </a:solidFill>
            </a:endParaRPr>
          </a:p>
          <a:p>
            <a:pPr>
              <a:lnSpc>
                <a:spcPct val="80000"/>
              </a:lnSpc>
            </a:pPr>
            <a:r>
              <a:rPr lang="tr-TR" altLang="tr-TR" sz="2400" b="1" dirty="0" smtClean="0">
                <a:solidFill>
                  <a:schemeClr val="accent3">
                    <a:lumMod val="60000"/>
                    <a:lumOff val="40000"/>
                  </a:schemeClr>
                </a:solidFill>
              </a:rPr>
              <a:t>TM PUAN TÜRLERİ İÇİN:</a:t>
            </a:r>
            <a:r>
              <a:rPr lang="tr-TR" altLang="tr-TR" sz="2400" dirty="0" smtClean="0">
                <a:solidFill>
                  <a:schemeClr val="accent3">
                    <a:lumMod val="60000"/>
                    <a:lumOff val="40000"/>
                  </a:schemeClr>
                </a:solidFill>
              </a:rPr>
              <a:t> </a:t>
            </a:r>
          </a:p>
          <a:p>
            <a:pPr>
              <a:lnSpc>
                <a:spcPct val="80000"/>
              </a:lnSpc>
            </a:pPr>
            <a:r>
              <a:rPr lang="tr-TR" altLang="tr-TR" sz="2400" dirty="0" smtClean="0">
                <a:solidFill>
                  <a:srgbClr val="000000"/>
                </a:solidFill>
              </a:rPr>
              <a:t>           </a:t>
            </a:r>
            <a:r>
              <a:rPr lang="tr-TR" altLang="tr-TR" sz="2400" b="1" dirty="0" smtClean="0">
                <a:solidFill>
                  <a:srgbClr val="000000"/>
                </a:solidFill>
              </a:rPr>
              <a:t>LYS-1 (Mat - </a:t>
            </a:r>
            <a:r>
              <a:rPr lang="tr-TR" altLang="tr-TR" sz="2400" b="1" dirty="0" err="1" smtClean="0">
                <a:solidFill>
                  <a:srgbClr val="000000"/>
                </a:solidFill>
              </a:rPr>
              <a:t>Geo</a:t>
            </a:r>
            <a:r>
              <a:rPr lang="tr-TR" altLang="tr-TR" sz="2400" b="1" dirty="0" smtClean="0">
                <a:solidFill>
                  <a:srgbClr val="000000"/>
                </a:solidFill>
              </a:rPr>
              <a:t>) </a:t>
            </a:r>
          </a:p>
          <a:p>
            <a:pPr>
              <a:lnSpc>
                <a:spcPct val="80000"/>
              </a:lnSpc>
            </a:pPr>
            <a:r>
              <a:rPr lang="tr-TR" altLang="tr-TR" sz="2400" b="1" dirty="0" smtClean="0">
                <a:solidFill>
                  <a:srgbClr val="000000"/>
                </a:solidFill>
              </a:rPr>
              <a:t>           LYS-3 (Türk Dili ve Ed. - </a:t>
            </a:r>
            <a:r>
              <a:rPr lang="tr-TR" altLang="tr-TR" sz="2400" b="1" dirty="0" err="1" smtClean="0">
                <a:solidFill>
                  <a:srgbClr val="000000"/>
                </a:solidFill>
              </a:rPr>
              <a:t>Coğ</a:t>
            </a:r>
            <a:r>
              <a:rPr lang="tr-TR" altLang="tr-TR" sz="2400" b="1" dirty="0" smtClean="0">
                <a:solidFill>
                  <a:srgbClr val="000000"/>
                </a:solidFill>
              </a:rPr>
              <a:t>-1) testlerini</a:t>
            </a:r>
          </a:p>
          <a:p>
            <a:pPr>
              <a:lnSpc>
                <a:spcPct val="80000"/>
              </a:lnSpc>
            </a:pPr>
            <a:endParaRPr lang="tr-TR" altLang="tr-TR" sz="2400" b="1" dirty="0" smtClean="0">
              <a:solidFill>
                <a:srgbClr val="000000"/>
              </a:solidFill>
            </a:endParaRPr>
          </a:p>
          <a:p>
            <a:pPr>
              <a:lnSpc>
                <a:spcPct val="80000"/>
              </a:lnSpc>
            </a:pPr>
            <a:r>
              <a:rPr lang="tr-TR" altLang="tr-TR" sz="2400" b="1" dirty="0" smtClean="0">
                <a:solidFill>
                  <a:schemeClr val="accent3">
                    <a:lumMod val="60000"/>
                    <a:lumOff val="40000"/>
                  </a:schemeClr>
                </a:solidFill>
              </a:rPr>
              <a:t>TS PUAN TÜRLERİ İÇİN:  </a:t>
            </a:r>
          </a:p>
          <a:p>
            <a:pPr>
              <a:lnSpc>
                <a:spcPct val="80000"/>
              </a:lnSpc>
            </a:pPr>
            <a:r>
              <a:rPr lang="tr-TR" altLang="tr-TR" sz="2400" b="1" dirty="0" smtClean="0"/>
              <a:t>           </a:t>
            </a:r>
            <a:r>
              <a:rPr lang="tr-TR" altLang="tr-TR" sz="2400" b="1" dirty="0" smtClean="0">
                <a:solidFill>
                  <a:schemeClr val="bg1"/>
                </a:solidFill>
              </a:rPr>
              <a:t>LYS-3 (Türk Dili ve Ed. - </a:t>
            </a:r>
            <a:r>
              <a:rPr lang="tr-TR" altLang="tr-TR" sz="2400" b="1" dirty="0" err="1" smtClean="0">
                <a:solidFill>
                  <a:schemeClr val="bg1"/>
                </a:solidFill>
              </a:rPr>
              <a:t>Coğ</a:t>
            </a:r>
            <a:r>
              <a:rPr lang="tr-TR" altLang="tr-TR" sz="2400" b="1" dirty="0" smtClean="0">
                <a:solidFill>
                  <a:schemeClr val="bg1"/>
                </a:solidFill>
              </a:rPr>
              <a:t>-1)</a:t>
            </a:r>
          </a:p>
          <a:p>
            <a:pPr>
              <a:lnSpc>
                <a:spcPct val="80000"/>
              </a:lnSpc>
            </a:pPr>
            <a:r>
              <a:rPr lang="tr-TR" altLang="tr-TR" sz="2400" b="1" dirty="0" smtClean="0">
                <a:solidFill>
                  <a:schemeClr val="bg1"/>
                </a:solidFill>
              </a:rPr>
              <a:t>           LYS-4 (Tarih, Coğrafya-2, </a:t>
            </a:r>
            <a:r>
              <a:rPr lang="tr-TR" altLang="tr-TR" sz="2400" b="1" dirty="0" err="1" smtClean="0">
                <a:solidFill>
                  <a:schemeClr val="bg1"/>
                </a:solidFill>
              </a:rPr>
              <a:t>Fels</a:t>
            </a:r>
            <a:r>
              <a:rPr lang="tr-TR" altLang="tr-TR" sz="2400" b="1" dirty="0" smtClean="0">
                <a:solidFill>
                  <a:schemeClr val="bg1"/>
                </a:solidFill>
              </a:rPr>
              <a:t>. </a:t>
            </a:r>
            <a:r>
              <a:rPr lang="tr-TR" altLang="tr-TR" sz="2400" b="1" dirty="0" err="1" smtClean="0">
                <a:solidFill>
                  <a:schemeClr val="bg1"/>
                </a:solidFill>
              </a:rPr>
              <a:t>Gru</a:t>
            </a:r>
            <a:r>
              <a:rPr lang="tr-TR" altLang="tr-TR" sz="2400" b="1" dirty="0" smtClean="0">
                <a:solidFill>
                  <a:schemeClr val="bg1"/>
                </a:solidFill>
              </a:rPr>
              <a:t> ve Din) testlerini</a:t>
            </a:r>
          </a:p>
          <a:p>
            <a:pPr>
              <a:lnSpc>
                <a:spcPct val="80000"/>
              </a:lnSpc>
            </a:pPr>
            <a:endParaRPr lang="tr-TR" altLang="tr-TR" sz="2400" b="1" dirty="0" smtClean="0">
              <a:solidFill>
                <a:srgbClr val="000000"/>
              </a:solidFill>
            </a:endParaRPr>
          </a:p>
          <a:p>
            <a:pPr>
              <a:lnSpc>
                <a:spcPct val="80000"/>
              </a:lnSpc>
            </a:pPr>
            <a:r>
              <a:rPr lang="tr-TR" altLang="tr-TR" sz="2400" b="1" dirty="0" smtClean="0">
                <a:solidFill>
                  <a:schemeClr val="accent3">
                    <a:lumMod val="60000"/>
                    <a:lumOff val="40000"/>
                  </a:schemeClr>
                </a:solidFill>
              </a:rPr>
              <a:t>DİL PUAN TÜRLERİ İÇİN: </a:t>
            </a:r>
          </a:p>
          <a:p>
            <a:pPr>
              <a:lnSpc>
                <a:spcPct val="80000"/>
              </a:lnSpc>
            </a:pPr>
            <a:r>
              <a:rPr lang="tr-TR" altLang="tr-TR" sz="2400" b="1" dirty="0" smtClean="0">
                <a:solidFill>
                  <a:srgbClr val="000000"/>
                </a:solidFill>
              </a:rPr>
              <a:t>           LYS-5 (İng, Almanca, Fransızca) testlerini çözecektir.</a:t>
            </a:r>
          </a:p>
          <a:p>
            <a:endParaRPr lang="tr-TR" dirty="0"/>
          </a:p>
        </p:txBody>
      </p:sp>
    </p:spTree>
  </p:cSld>
  <p:clrMapOvr>
    <a:masterClrMapping/>
  </p:clrMapOvr>
  <p:transition advTm="1579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smtClean="0"/>
              <a:t>LYS TESTLERİNİN YERLEŞTİRME PUANINA ETKİSİ</a:t>
            </a:r>
            <a:endParaRPr lang="tr-TR" dirty="0"/>
          </a:p>
        </p:txBody>
      </p:sp>
      <p:sp>
        <p:nvSpPr>
          <p:cNvPr id="3" name="2 Metin Yer Tutucusu"/>
          <p:cNvSpPr>
            <a:spLocks noGrp="1"/>
          </p:cNvSpPr>
          <p:nvPr>
            <p:ph type="body" idx="1"/>
          </p:nvPr>
        </p:nvSpPr>
        <p:spPr>
          <a:xfrm>
            <a:off x="611560" y="3501008"/>
            <a:ext cx="7772400" cy="1509712"/>
          </a:xfrm>
        </p:spPr>
        <p:txBody>
          <a:bodyPr anchor="ctr">
            <a:normAutofit/>
          </a:bodyPr>
          <a:lstStyle/>
          <a:p>
            <a:pPr algn="ctr"/>
            <a:r>
              <a:rPr lang="tr-TR" sz="4800" b="1" dirty="0" smtClean="0"/>
              <a:t>ORTALAMA %60</a:t>
            </a:r>
            <a:endParaRPr lang="tr-TR" sz="4800" b="1" dirty="0"/>
          </a:p>
        </p:txBody>
      </p:sp>
    </p:spTree>
  </p:cSld>
  <p:clrMapOvr>
    <a:masterClrMapping/>
  </p:clrMapOvr>
  <p:transition advTm="726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7772400" cy="980728"/>
          </a:xfrm>
        </p:spPr>
        <p:txBody>
          <a:bodyPr anchor="ctr"/>
          <a:lstStyle/>
          <a:p>
            <a:pPr algn="ctr"/>
            <a:r>
              <a:rPr lang="tr-TR" dirty="0" smtClean="0"/>
              <a:t>MF </a:t>
            </a:r>
            <a:r>
              <a:rPr lang="tr-TR" sz="4400" i="1" dirty="0" smtClean="0"/>
              <a:t>(SAYISAL) </a:t>
            </a:r>
            <a:r>
              <a:rPr lang="tr-TR" dirty="0" smtClean="0"/>
              <a:t>PUAN TÜRLERİ</a:t>
            </a:r>
            <a:endParaRPr lang="tr-TR" dirty="0"/>
          </a:p>
        </p:txBody>
      </p:sp>
      <p:sp>
        <p:nvSpPr>
          <p:cNvPr id="3" name="2 Metin Yer Tutucusu"/>
          <p:cNvSpPr>
            <a:spLocks noGrp="1"/>
          </p:cNvSpPr>
          <p:nvPr>
            <p:ph type="body" idx="1"/>
          </p:nvPr>
        </p:nvSpPr>
        <p:spPr/>
        <p:txBody>
          <a:bodyPr/>
          <a:lstStyle/>
          <a:p>
            <a:endParaRPr lang="tr-TR"/>
          </a:p>
        </p:txBody>
      </p:sp>
      <p:graphicFrame>
        <p:nvGraphicFramePr>
          <p:cNvPr id="4" name="Group 78"/>
          <p:cNvGraphicFramePr>
            <a:graphicFrameLocks/>
          </p:cNvGraphicFramePr>
          <p:nvPr>
            <p:extLst>
              <p:ext uri="{D42A27DB-BD31-4B8C-83A1-F6EECF244321}">
                <p14:modId xmlns="" xmlns:p14="http://schemas.microsoft.com/office/powerpoint/2010/main" val="160108609"/>
              </p:ext>
            </p:extLst>
          </p:nvPr>
        </p:nvGraphicFramePr>
        <p:xfrm>
          <a:off x="2" y="908721"/>
          <a:ext cx="9143998" cy="3681674"/>
        </p:xfrm>
        <a:graphic>
          <a:graphicData uri="http://schemas.openxmlformats.org/drawingml/2006/table">
            <a:tbl>
              <a:tblPr/>
              <a:tblGrid>
                <a:gridCol w="915298"/>
                <a:gridCol w="1026790"/>
                <a:gridCol w="802010"/>
                <a:gridCol w="913501"/>
                <a:gridCol w="915298"/>
                <a:gridCol w="913501"/>
                <a:gridCol w="915300"/>
                <a:gridCol w="913501"/>
                <a:gridCol w="915298"/>
                <a:gridCol w="913501"/>
              </a:tblGrid>
              <a:tr h="427156">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90695">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c hMerge="1">
                  <a:txBody>
                    <a:bodyPr/>
                    <a:lstStyle/>
                    <a:p>
                      <a:endParaRPr lang="tr-TR"/>
                    </a:p>
                  </a:txBody>
                  <a:tcPr/>
                </a:tc>
              </a:tr>
              <a:tr h="650492">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TÜRKÇE</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MAT</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FEN</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MAT</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GEO</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FİZİK</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KİMYA</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BİYO</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82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565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r h="482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r h="4825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r>
            </a:tbl>
          </a:graphicData>
        </a:graphic>
      </p:graphicFrame>
      <p:sp>
        <p:nvSpPr>
          <p:cNvPr id="5" name="Text Box 483"/>
          <p:cNvSpPr txBox="1">
            <a:spLocks noChangeArrowheads="1"/>
          </p:cNvSpPr>
          <p:nvPr/>
        </p:nvSpPr>
        <p:spPr bwMode="auto">
          <a:xfrm>
            <a:off x="93662" y="4653137"/>
            <a:ext cx="9050337" cy="2031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400" b="1" dirty="0">
                <a:solidFill>
                  <a:schemeClr val="accent4">
                    <a:lumMod val="60000"/>
                    <a:lumOff val="40000"/>
                  </a:schemeClr>
                </a:solidFill>
              </a:rPr>
              <a:t>MF–1 Puan türü: </a:t>
            </a:r>
            <a:r>
              <a:rPr lang="tr-TR" altLang="tr-TR" sz="1400" b="1" dirty="0" err="1">
                <a:solidFill>
                  <a:srgbClr val="000000"/>
                </a:solidFill>
              </a:rPr>
              <a:t>Aktüerya</a:t>
            </a:r>
            <a:r>
              <a:rPr lang="tr-TR" altLang="tr-TR" sz="1400" b="1" dirty="0">
                <a:solidFill>
                  <a:srgbClr val="000000"/>
                </a:solidFill>
              </a:rPr>
              <a:t>, İstatistik, Matematik, Matematik Öğretmenliği, Matematik Mühendisliği, Astronomi ve Uzay Bilimleri gibi bölümler için kullanılacak.</a:t>
            </a:r>
          </a:p>
          <a:p>
            <a:pPr algn="just" eaLnBrk="1" hangingPunct="1"/>
            <a:r>
              <a:rPr lang="tr-TR" altLang="tr-TR" sz="1400" b="1" dirty="0">
                <a:solidFill>
                  <a:schemeClr val="accent4">
                    <a:lumMod val="60000"/>
                    <a:lumOff val="40000"/>
                  </a:schemeClr>
                </a:solidFill>
              </a:rPr>
              <a:t>MF–2 Puan türü: </a:t>
            </a:r>
            <a:r>
              <a:rPr lang="tr-TR" altLang="tr-TR" sz="1400" b="1" dirty="0"/>
              <a:t>Biyoloji, Fizik, Kimya bölümleri, Biyoloji, Fizik Öğretmenlikleri, Fen Bilgisi Öğretmenliği, Su ürünleri Mühendisliği, Bahçe Bitkileri ve Zootekni gibi bölümler için kullanılacak.</a:t>
            </a:r>
          </a:p>
          <a:p>
            <a:pPr algn="just" eaLnBrk="1" hangingPunct="1"/>
            <a:r>
              <a:rPr lang="tr-TR" altLang="tr-TR" sz="1400" b="1" dirty="0">
                <a:solidFill>
                  <a:schemeClr val="accent4">
                    <a:lumMod val="60000"/>
                    <a:lumOff val="40000"/>
                  </a:schemeClr>
                </a:solidFill>
              </a:rPr>
              <a:t>MF–3 Puan türü: </a:t>
            </a:r>
            <a:r>
              <a:rPr lang="tr-TR" altLang="tr-TR" sz="1400" b="1" dirty="0">
                <a:solidFill>
                  <a:srgbClr val="000000"/>
                </a:solidFill>
              </a:rPr>
              <a:t>Tıp, Diş Hekimliği, Eczacılık, Moleküler Biyoloji ve Genetik, Beslenme ve Diyetetik, Fizyoterapi, </a:t>
            </a:r>
            <a:r>
              <a:rPr lang="tr-TR" altLang="tr-TR" sz="1400" b="1" dirty="0" err="1">
                <a:solidFill>
                  <a:srgbClr val="000000"/>
                </a:solidFill>
              </a:rPr>
              <a:t>Odyoloji</a:t>
            </a:r>
            <a:r>
              <a:rPr lang="tr-TR" altLang="tr-TR" sz="1400" b="1" dirty="0">
                <a:solidFill>
                  <a:srgbClr val="000000"/>
                </a:solidFill>
              </a:rPr>
              <a:t>, </a:t>
            </a:r>
            <a:r>
              <a:rPr lang="tr-TR" altLang="tr-TR" sz="1400" b="1" dirty="0" err="1">
                <a:solidFill>
                  <a:srgbClr val="000000"/>
                </a:solidFill>
              </a:rPr>
              <a:t>Ergoterapi</a:t>
            </a:r>
            <a:r>
              <a:rPr lang="tr-TR" altLang="tr-TR" sz="1400" b="1" dirty="0">
                <a:solidFill>
                  <a:srgbClr val="000000"/>
                </a:solidFill>
              </a:rPr>
              <a:t>, Dil ve Konuşma Terapi, Gerontoloji , Hemşirelik, Ebelik, Veteriner gibi bölümler için kullanılacak.</a:t>
            </a:r>
          </a:p>
          <a:p>
            <a:pPr algn="just" eaLnBrk="1" hangingPunct="1"/>
            <a:r>
              <a:rPr lang="tr-TR" altLang="tr-TR" sz="1400" b="1" dirty="0">
                <a:solidFill>
                  <a:schemeClr val="accent4">
                    <a:lumMod val="60000"/>
                    <a:lumOff val="40000"/>
                  </a:schemeClr>
                </a:solidFill>
              </a:rPr>
              <a:t>MF–4 Puan türü: </a:t>
            </a:r>
            <a:r>
              <a:rPr lang="tr-TR" altLang="tr-TR" sz="1400" b="1" dirty="0"/>
              <a:t>Bilgisayar, Bilgisayar sistemleri, İnşaat, Makine, Çevre, Deniz Ulaştırma, Gıda, Elektrik, Elektronik, Mimarlık, İç Mimarlık, Endüstri, Gemi İnşaatı Mühendislikleri gibi bölümler için kullanılacak.</a:t>
            </a:r>
          </a:p>
        </p:txBody>
      </p:sp>
    </p:spTree>
  </p:cSld>
  <p:clrMapOvr>
    <a:masterClrMapping/>
  </p:clrMapOvr>
  <p:transition advTm="30993"/>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96752"/>
          </a:xfrm>
        </p:spPr>
        <p:txBody>
          <a:bodyPr anchor="ctr"/>
          <a:lstStyle/>
          <a:p>
            <a:pPr algn="ctr"/>
            <a:r>
              <a:rPr lang="tr-TR" dirty="0" smtClean="0"/>
              <a:t>TM</a:t>
            </a:r>
            <a:r>
              <a:rPr lang="tr-TR" sz="4000" i="1" dirty="0" smtClean="0"/>
              <a:t>(EŞİT AĞIRLIK) </a:t>
            </a:r>
            <a:r>
              <a:rPr lang="tr-TR" dirty="0" smtClean="0"/>
              <a:t>PUAN TÜRLERİ</a:t>
            </a:r>
            <a:endParaRPr lang="tr-TR" dirty="0"/>
          </a:p>
        </p:txBody>
      </p:sp>
      <p:sp>
        <p:nvSpPr>
          <p:cNvPr id="3" name="2 Metin Yer Tutucusu"/>
          <p:cNvSpPr>
            <a:spLocks noGrp="1"/>
          </p:cNvSpPr>
          <p:nvPr>
            <p:ph type="body" idx="1"/>
          </p:nvPr>
        </p:nvSpPr>
        <p:spPr/>
        <p:txBody>
          <a:bodyPr/>
          <a:lstStyle/>
          <a:p>
            <a:endParaRPr lang="tr-TR"/>
          </a:p>
        </p:txBody>
      </p:sp>
      <p:graphicFrame>
        <p:nvGraphicFramePr>
          <p:cNvPr id="4" name="Group 62"/>
          <p:cNvGraphicFramePr>
            <a:graphicFrameLocks/>
          </p:cNvGraphicFramePr>
          <p:nvPr>
            <p:extLst>
              <p:ext uri="{D42A27DB-BD31-4B8C-83A1-F6EECF244321}">
                <p14:modId xmlns="" xmlns:p14="http://schemas.microsoft.com/office/powerpoint/2010/main" val="825737221"/>
              </p:ext>
            </p:extLst>
          </p:nvPr>
        </p:nvGraphicFramePr>
        <p:xfrm>
          <a:off x="4" y="1124744"/>
          <a:ext cx="9143996" cy="3138957"/>
        </p:xfrm>
        <a:graphic>
          <a:graphicData uri="http://schemas.openxmlformats.org/drawingml/2006/table">
            <a:tbl>
              <a:tblPr/>
              <a:tblGrid>
                <a:gridCol w="1016000"/>
                <a:gridCol w="1015999"/>
                <a:gridCol w="1016000"/>
                <a:gridCol w="1015999"/>
                <a:gridCol w="1016000"/>
                <a:gridCol w="1015999"/>
                <a:gridCol w="1016000"/>
                <a:gridCol w="1015999"/>
                <a:gridCol w="1016000"/>
              </a:tblGrid>
              <a:tr h="40907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TESTLERİN AĞIRLIKLARI (% OLARAK)</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81843">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r>
              <a:tr h="59746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Fen 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Geo.</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751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5577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4751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bl>
          </a:graphicData>
        </a:graphic>
      </p:graphicFrame>
      <p:sp>
        <p:nvSpPr>
          <p:cNvPr id="5" name="4 Dikdörtgen"/>
          <p:cNvSpPr/>
          <p:nvPr/>
        </p:nvSpPr>
        <p:spPr>
          <a:xfrm>
            <a:off x="0" y="4272677"/>
            <a:ext cx="9144000" cy="2585323"/>
          </a:xfrm>
          <a:prstGeom prst="rect">
            <a:avLst/>
          </a:prstGeom>
        </p:spPr>
        <p:txBody>
          <a:bodyPr wrap="square">
            <a:spAutoFit/>
          </a:bodyPr>
          <a:lstStyle/>
          <a:p>
            <a:pPr algn="just"/>
            <a:r>
              <a:rPr lang="tr-TR" altLang="tr-TR" b="1" dirty="0" smtClean="0">
                <a:solidFill>
                  <a:schemeClr val="accent4">
                    <a:lumMod val="60000"/>
                    <a:lumOff val="40000"/>
                  </a:schemeClr>
                </a:solidFill>
              </a:rPr>
              <a:t>TM–1 Puan türü: </a:t>
            </a:r>
            <a:r>
              <a:rPr lang="tr-TR" altLang="tr-TR" b="1" dirty="0" smtClean="0"/>
              <a:t>İktisat, İşletme, Maliye, ÇEKO, Ekonometri, Bankacılık ve Sigortacılık (Fakülte) Turizm ve Otelcilik (Fakülte), İç Mimarlık ve Çevre Tasarımı gibi bölümler için kullanılacak.</a:t>
            </a:r>
          </a:p>
          <a:p>
            <a:pPr algn="just"/>
            <a:endParaRPr lang="tr-TR" altLang="tr-TR" sz="900" b="1" dirty="0" smtClean="0">
              <a:solidFill>
                <a:srgbClr val="FF0000"/>
              </a:solidFill>
            </a:endParaRPr>
          </a:p>
          <a:p>
            <a:pPr algn="just"/>
            <a:r>
              <a:rPr lang="tr-TR" altLang="tr-TR" b="1" dirty="0" smtClean="0">
                <a:solidFill>
                  <a:schemeClr val="accent4">
                    <a:lumMod val="60000"/>
                    <a:lumOff val="40000"/>
                  </a:schemeClr>
                </a:solidFill>
              </a:rPr>
              <a:t>TM–2 Puan türü: </a:t>
            </a:r>
            <a:r>
              <a:rPr lang="tr-TR" altLang="tr-TR" b="1" dirty="0" smtClean="0">
                <a:solidFill>
                  <a:srgbClr val="000000"/>
                </a:solidFill>
              </a:rPr>
              <a:t>Kamu Yönetimi, Uluslararası İlişkiler ve Sınıf Öğretmenliği gibi bölümler için kullanılacak.</a:t>
            </a:r>
          </a:p>
          <a:p>
            <a:pPr algn="just"/>
            <a:endParaRPr lang="tr-TR" altLang="tr-TR" sz="900" b="1" dirty="0" smtClean="0">
              <a:solidFill>
                <a:schemeClr val="accent4">
                  <a:lumMod val="60000"/>
                  <a:lumOff val="40000"/>
                </a:schemeClr>
              </a:solidFill>
            </a:endParaRPr>
          </a:p>
          <a:p>
            <a:pPr algn="just"/>
            <a:r>
              <a:rPr lang="tr-TR" altLang="tr-TR" b="1" dirty="0" smtClean="0">
                <a:solidFill>
                  <a:schemeClr val="accent4">
                    <a:lumMod val="60000"/>
                    <a:lumOff val="40000"/>
                  </a:schemeClr>
                </a:solidFill>
              </a:rPr>
              <a:t>TM–3 Puan türü: </a:t>
            </a:r>
            <a:r>
              <a:rPr lang="tr-TR" altLang="tr-TR" b="1" dirty="0" smtClean="0"/>
              <a:t>Hukuk, Psikoloji, Sosyoloji, Felsefe, Rehberlik ve Psikolojik Danışmanlık, Sosyal Hizmet, Antropoloji, Arkeoloji gibi bölümler için kullanılacak.</a:t>
            </a:r>
            <a:endParaRPr lang="tr-TR" altLang="tr-TR" b="1" dirty="0"/>
          </a:p>
        </p:txBody>
      </p:sp>
    </p:spTree>
  </p:cSld>
  <p:clrMapOvr>
    <a:masterClrMapping/>
  </p:clrMapOvr>
  <p:transition advTm="2589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7772400" cy="1362456"/>
          </a:xfrm>
        </p:spPr>
        <p:txBody>
          <a:bodyPr anchor="ctr"/>
          <a:lstStyle/>
          <a:p>
            <a:pPr algn="ctr"/>
            <a:r>
              <a:rPr lang="tr-TR" dirty="0" smtClean="0"/>
              <a:t>TS (SÖZEL) PUAN TÜRLERİ</a:t>
            </a:r>
            <a:endParaRPr lang="tr-TR" dirty="0"/>
          </a:p>
        </p:txBody>
      </p:sp>
      <p:sp>
        <p:nvSpPr>
          <p:cNvPr id="3" name="2 Metin Yer Tutucusu"/>
          <p:cNvSpPr>
            <a:spLocks noGrp="1"/>
          </p:cNvSpPr>
          <p:nvPr>
            <p:ph type="body" idx="1"/>
          </p:nvPr>
        </p:nvSpPr>
        <p:spPr/>
        <p:txBody>
          <a:bodyPr/>
          <a:lstStyle/>
          <a:p>
            <a:endParaRPr lang="tr-TR"/>
          </a:p>
        </p:txBody>
      </p:sp>
      <p:graphicFrame>
        <p:nvGraphicFramePr>
          <p:cNvPr id="4" name="Group 56"/>
          <p:cNvGraphicFramePr>
            <a:graphicFrameLocks/>
          </p:cNvGraphicFramePr>
          <p:nvPr>
            <p:extLst>
              <p:ext uri="{D42A27DB-BD31-4B8C-83A1-F6EECF244321}">
                <p14:modId xmlns="" xmlns:p14="http://schemas.microsoft.com/office/powerpoint/2010/main" val="2855620499"/>
              </p:ext>
            </p:extLst>
          </p:nvPr>
        </p:nvGraphicFramePr>
        <p:xfrm>
          <a:off x="1" y="1412777"/>
          <a:ext cx="9144001" cy="3259790"/>
        </p:xfrm>
        <a:graphic>
          <a:graphicData uri="http://schemas.openxmlformats.org/drawingml/2006/table">
            <a:tbl>
              <a:tblPr/>
              <a:tblGrid>
                <a:gridCol w="914400"/>
                <a:gridCol w="1045029"/>
                <a:gridCol w="898070"/>
                <a:gridCol w="800100"/>
                <a:gridCol w="914400"/>
                <a:gridCol w="914400"/>
                <a:gridCol w="1045029"/>
                <a:gridCol w="658725"/>
                <a:gridCol w="995999"/>
                <a:gridCol w="957849"/>
              </a:tblGrid>
              <a:tr h="51249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TESTLERİN AĞIRLIKLARI (% OLARAK)</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99695">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LYS-4</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CC"/>
                    </a:solidFill>
                  </a:tcPr>
                </a:tc>
                <a:tc hMerge="1">
                  <a:txBody>
                    <a:bodyPr/>
                    <a:lstStyle/>
                    <a:p>
                      <a:endParaRPr lang="tr-TR"/>
                    </a:p>
                  </a:txBody>
                  <a:tcPr/>
                </a:tc>
                <a:tc hMerge="1">
                  <a:txBody>
                    <a:bodyPr/>
                    <a:lstStyle/>
                    <a:p>
                      <a:endParaRPr lang="tr-TR"/>
                    </a:p>
                  </a:txBody>
                  <a:tcPr/>
                </a:tc>
              </a:tr>
              <a:tr h="976182">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Türkçe</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Coğ</a:t>
                      </a:r>
                      <a:r>
                        <a:rPr kumimoji="0" lang="tr-TR" sz="1700" b="1" i="0" u="none" strike="noStrike" cap="none" normalizeH="0" baseline="0" dirty="0" smtClean="0">
                          <a:ln>
                            <a:noFill/>
                          </a:ln>
                          <a:solidFill>
                            <a:srgbClr val="3333CC"/>
                          </a:solidFill>
                          <a:effectLst/>
                          <a:latin typeface="Century Gothic" pitchFamily="34" charset="0"/>
                        </a:rPr>
                        <a:t>-1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Tar.</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Coğ-2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Fel.Gr</a:t>
                      </a:r>
                      <a:r>
                        <a:rPr kumimoji="0" lang="tr-TR" sz="1700" b="1" i="0" u="none" strike="noStrike" cap="none" normalizeH="0" baseline="0" dirty="0" smtClean="0">
                          <a:ln>
                            <a:noFill/>
                          </a:ln>
                          <a:solidFill>
                            <a:srgbClr val="3333CC"/>
                          </a:solidFill>
                          <a:effectLst/>
                          <a:latin typeface="Century Gothic" pitchFamily="34" charset="0"/>
                        </a:rPr>
                        <a:t>. Ve Din</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5857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r h="5857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bl>
          </a:graphicData>
        </a:graphic>
      </p:graphicFrame>
      <p:sp>
        <p:nvSpPr>
          <p:cNvPr id="5" name="4 Dikdörtgen"/>
          <p:cNvSpPr/>
          <p:nvPr/>
        </p:nvSpPr>
        <p:spPr>
          <a:xfrm>
            <a:off x="0" y="4965174"/>
            <a:ext cx="9144000" cy="1615827"/>
          </a:xfrm>
          <a:prstGeom prst="rect">
            <a:avLst/>
          </a:prstGeom>
        </p:spPr>
        <p:txBody>
          <a:bodyPr wrap="square">
            <a:spAutoFit/>
          </a:bodyPr>
          <a:lstStyle/>
          <a:p>
            <a:pPr algn="just">
              <a:spcBef>
                <a:spcPct val="50000"/>
              </a:spcBef>
            </a:pPr>
            <a:r>
              <a:rPr lang="tr-TR" altLang="tr-TR" b="1" dirty="0">
                <a:solidFill>
                  <a:schemeClr val="accent4">
                    <a:lumMod val="60000"/>
                    <a:lumOff val="40000"/>
                  </a:schemeClr>
                </a:solidFill>
              </a:rPr>
              <a:t>TS–1 Puan türü: </a:t>
            </a:r>
            <a:r>
              <a:rPr lang="tr-TR" altLang="tr-TR" b="1" dirty="0"/>
              <a:t>Coğrafya Öğretmenliği, Sosyal Bilgiler Öğretmenliği, Radyo ve Televizyon, Halkla İlişkiler, Gazetecilik, Gastronomi ve Mutfak  Sanatı gibi bölümler için kullanılacak.</a:t>
            </a:r>
          </a:p>
          <a:p>
            <a:pPr algn="just">
              <a:spcBef>
                <a:spcPct val="50000"/>
              </a:spcBef>
            </a:pPr>
            <a:r>
              <a:rPr lang="tr-TR" altLang="tr-TR" b="1" dirty="0">
                <a:solidFill>
                  <a:schemeClr val="accent4">
                    <a:lumMod val="60000"/>
                    <a:lumOff val="40000"/>
                  </a:schemeClr>
                </a:solidFill>
              </a:rPr>
              <a:t>TS–2 Puan türü: </a:t>
            </a:r>
            <a:r>
              <a:rPr lang="tr-TR" altLang="tr-TR" b="1" dirty="0">
                <a:solidFill>
                  <a:srgbClr val="000000"/>
                </a:solidFill>
              </a:rPr>
              <a:t>Türkçe öğretmenliği, Türk Dili ve Edebiyatı, Tarih, Sanat Tarihi, Sümeroloji, Hititoloji, Rekreasyon Yönetimi gibi bölümler için kullanılacak.</a:t>
            </a:r>
            <a:endParaRPr lang="tr-TR" dirty="0"/>
          </a:p>
        </p:txBody>
      </p:sp>
    </p:spTree>
  </p:cSld>
  <p:clrMapOvr>
    <a:masterClrMapping/>
  </p:clrMapOvr>
  <p:transition advTm="2143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0"/>
            <a:ext cx="7772400" cy="1052736"/>
          </a:xfrm>
        </p:spPr>
        <p:txBody>
          <a:bodyPr anchor="ctr"/>
          <a:lstStyle/>
          <a:p>
            <a:pPr algn="ctr"/>
            <a:r>
              <a:rPr lang="tr-TR" dirty="0" smtClean="0"/>
              <a:t>DİL PUAN TÜRLERİ</a:t>
            </a:r>
            <a:endParaRPr lang="tr-TR" dirty="0"/>
          </a:p>
        </p:txBody>
      </p:sp>
      <p:sp>
        <p:nvSpPr>
          <p:cNvPr id="3" name="2 Metin Yer Tutucusu"/>
          <p:cNvSpPr>
            <a:spLocks noGrp="1"/>
          </p:cNvSpPr>
          <p:nvPr>
            <p:ph type="body" idx="1"/>
          </p:nvPr>
        </p:nvSpPr>
        <p:spPr/>
        <p:txBody>
          <a:bodyPr/>
          <a:lstStyle/>
          <a:p>
            <a:endParaRPr lang="tr-TR"/>
          </a:p>
        </p:txBody>
      </p:sp>
      <p:graphicFrame>
        <p:nvGraphicFramePr>
          <p:cNvPr id="4" name="Group 39"/>
          <p:cNvGraphicFramePr>
            <a:graphicFrameLocks/>
          </p:cNvGraphicFramePr>
          <p:nvPr>
            <p:extLst>
              <p:ext uri="{D42A27DB-BD31-4B8C-83A1-F6EECF244321}">
                <p14:modId xmlns="" xmlns:p14="http://schemas.microsoft.com/office/powerpoint/2010/main" val="3473119174"/>
              </p:ext>
            </p:extLst>
          </p:nvPr>
        </p:nvGraphicFramePr>
        <p:xfrm>
          <a:off x="2" y="980728"/>
          <a:ext cx="9143998" cy="2147256"/>
        </p:xfrm>
        <a:graphic>
          <a:graphicData uri="http://schemas.openxmlformats.org/drawingml/2006/table">
            <a:tbl>
              <a:tblPr/>
              <a:tblGrid>
                <a:gridCol w="1523999"/>
                <a:gridCol w="1275172"/>
                <a:gridCol w="1772826"/>
                <a:gridCol w="1524001"/>
                <a:gridCol w="1523999"/>
                <a:gridCol w="1524001"/>
              </a:tblGrid>
              <a:tr h="25321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57308">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Y.DİL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99"/>
                    </a:solidFill>
                  </a:tcPr>
                </a:tc>
              </a:tr>
              <a:tr h="357308">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Türkçe</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Sos.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Temel Mat.</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Yab</a:t>
                      </a:r>
                      <a:r>
                        <a:rPr kumimoji="0" lang="tr-TR" sz="1700" b="1" i="0" u="none" strike="noStrike" cap="none" normalizeH="0" baseline="0" dirty="0" smtClean="0">
                          <a:ln>
                            <a:noFill/>
                          </a:ln>
                          <a:solidFill>
                            <a:srgbClr val="3333CC"/>
                          </a:solidFill>
                          <a:effectLst/>
                          <a:latin typeface="Century Gothic" pitchFamily="34" charset="0"/>
                        </a:rPr>
                        <a:t>. 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291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DİL-1</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r h="34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DİL-2</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r>
              <a:tr h="34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48</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bl>
          </a:graphicData>
        </a:graphic>
      </p:graphicFrame>
      <p:sp>
        <p:nvSpPr>
          <p:cNvPr id="5" name="4 Dikdörtgen"/>
          <p:cNvSpPr/>
          <p:nvPr/>
        </p:nvSpPr>
        <p:spPr>
          <a:xfrm>
            <a:off x="0" y="3140968"/>
            <a:ext cx="9144000" cy="3724096"/>
          </a:xfrm>
          <a:prstGeom prst="rect">
            <a:avLst/>
          </a:prstGeom>
        </p:spPr>
        <p:txBody>
          <a:bodyPr wrap="square">
            <a:spAutoFit/>
          </a:bodyPr>
          <a:lstStyle/>
          <a:p>
            <a:pPr algn="just"/>
            <a:r>
              <a:rPr lang="tr-TR" altLang="tr-TR" sz="1600" b="1" dirty="0" smtClean="0">
                <a:solidFill>
                  <a:schemeClr val="accent4">
                    <a:lumMod val="60000"/>
                    <a:lumOff val="40000"/>
                  </a:schemeClr>
                </a:solidFill>
              </a:rPr>
              <a:t>DİL–1 puan türü: </a:t>
            </a:r>
            <a:r>
              <a:rPr lang="tr-TR" altLang="tr-TR" sz="1600" b="1" dirty="0" smtClean="0"/>
              <a:t>İngilizce, Almanca ve Fransızca Öğretmenlikleri, Amerikan Kültürü ve Edebiyatı, İngiliz Dili ve Edebiyatı, Alman Dili ve Edebiyatı, Fransız Dili ve Edebiyatı, </a:t>
            </a:r>
            <a:r>
              <a:rPr lang="tr-TR" altLang="tr-TR" sz="1600" b="1" dirty="0" err="1" smtClean="0"/>
              <a:t>Çeviribilim</a:t>
            </a:r>
            <a:r>
              <a:rPr lang="tr-TR" altLang="tr-TR" sz="1600" b="1" dirty="0" smtClean="0"/>
              <a:t> (Alm., İng, </a:t>
            </a:r>
            <a:r>
              <a:rPr lang="tr-TR" altLang="tr-TR" sz="1600" b="1" dirty="0" err="1" smtClean="0"/>
              <a:t>Fran</a:t>
            </a:r>
            <a:r>
              <a:rPr lang="tr-TR" altLang="tr-TR" sz="1600" b="1" dirty="0" smtClean="0"/>
              <a:t>.), İngiliz Dil Bilimi, Karşılaştırmalı Edebiyat (Alm., İng., </a:t>
            </a:r>
            <a:r>
              <a:rPr lang="tr-TR" altLang="tr-TR" sz="1600" b="1" dirty="0" err="1" smtClean="0"/>
              <a:t>Fran</a:t>
            </a:r>
            <a:r>
              <a:rPr lang="tr-TR" altLang="tr-TR" sz="1600" b="1" dirty="0" smtClean="0"/>
              <a:t>.), Mütercim-Tercümanlık (Alm., İng., </a:t>
            </a:r>
            <a:r>
              <a:rPr lang="tr-TR" altLang="tr-TR" sz="1600" b="1" dirty="0" err="1" smtClean="0"/>
              <a:t>Fran</a:t>
            </a:r>
            <a:r>
              <a:rPr lang="tr-TR" altLang="tr-TR" sz="1600" b="1" dirty="0" smtClean="0"/>
              <a:t>.), Turizm Rehberliği (Alm., İng., </a:t>
            </a:r>
            <a:r>
              <a:rPr lang="tr-TR" altLang="tr-TR" sz="1600" b="1" dirty="0" err="1" smtClean="0"/>
              <a:t>Fran</a:t>
            </a:r>
            <a:r>
              <a:rPr lang="tr-TR" altLang="tr-TR" sz="1600" b="1" dirty="0" smtClean="0"/>
              <a:t>.)</a:t>
            </a:r>
          </a:p>
          <a:p>
            <a:pPr algn="just"/>
            <a:endParaRPr lang="tr-TR" altLang="tr-TR" sz="600" b="1" dirty="0" smtClean="0">
              <a:solidFill>
                <a:srgbClr val="FF0000"/>
              </a:solidFill>
            </a:endParaRPr>
          </a:p>
          <a:p>
            <a:pPr algn="just"/>
            <a:r>
              <a:rPr lang="tr-TR" altLang="tr-TR" sz="1600" b="1" dirty="0" smtClean="0">
                <a:solidFill>
                  <a:schemeClr val="accent4">
                    <a:lumMod val="60000"/>
                    <a:lumOff val="40000"/>
                  </a:schemeClr>
                </a:solidFill>
              </a:rPr>
              <a:t>DİL–2 puan türü: </a:t>
            </a:r>
            <a:r>
              <a:rPr lang="tr-TR" altLang="tr-TR" sz="1600" b="1" dirty="0" smtClean="0">
                <a:solidFill>
                  <a:srgbClr val="000000"/>
                </a:solidFill>
              </a:rPr>
              <a:t>Arnavutça, Boşnakça, Bulgar Dili ve Edebiyatı, Çağdaş Yunan Dili ve Edebiyatı, </a:t>
            </a:r>
            <a:r>
              <a:rPr lang="tr-TR" altLang="tr-TR" sz="1600" b="1" dirty="0" err="1" smtClean="0">
                <a:solidFill>
                  <a:srgbClr val="000000"/>
                </a:solidFill>
              </a:rPr>
              <a:t>Çeviribilim</a:t>
            </a:r>
            <a:r>
              <a:rPr lang="tr-TR" altLang="tr-TR" sz="1600" b="1" dirty="0" smtClean="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algn="just"/>
            <a:endParaRPr lang="tr-TR" altLang="tr-TR" sz="600" b="1" dirty="0" smtClean="0">
              <a:solidFill>
                <a:srgbClr val="000000"/>
              </a:solidFill>
            </a:endParaRPr>
          </a:p>
          <a:p>
            <a:pPr algn="just"/>
            <a:r>
              <a:rPr lang="tr-TR" altLang="tr-TR" sz="1600" b="1" dirty="0" smtClean="0">
                <a:solidFill>
                  <a:schemeClr val="accent4">
                    <a:lumMod val="60000"/>
                    <a:lumOff val="40000"/>
                  </a:schemeClr>
                </a:solidFill>
              </a:rPr>
              <a:t>DİL–3 puan türü:</a:t>
            </a:r>
            <a:r>
              <a:rPr lang="tr-TR" altLang="tr-TR" sz="1600" dirty="0" smtClean="0">
                <a:solidFill>
                  <a:schemeClr val="accent4">
                    <a:lumMod val="60000"/>
                    <a:lumOff val="40000"/>
                  </a:schemeClr>
                </a:solidFill>
              </a:rPr>
              <a:t> </a:t>
            </a:r>
            <a:r>
              <a:rPr lang="tr-TR" altLang="tr-TR" sz="1600" b="1" dirty="0" smtClean="0"/>
              <a:t>Arap dili ve edebiyatı, Arapça öğretmenliği, </a:t>
            </a:r>
            <a:r>
              <a:rPr lang="tr-TR" altLang="tr-TR" sz="1600" b="1" dirty="0" err="1" smtClean="0"/>
              <a:t>Çeviribilim</a:t>
            </a:r>
            <a:r>
              <a:rPr lang="tr-TR" altLang="tr-TR" sz="1600" b="1" dirty="0" smtClean="0"/>
              <a:t> (Doğu Dilleri), Çin Dili ve Edebiyatı, Fars Dili ve Edebiyatı, Dilbilim (Doğu Dilleri), Gürcü Dili ve Edebiyatı, Hindoloji, </a:t>
            </a:r>
            <a:r>
              <a:rPr lang="tr-TR" altLang="tr-TR" sz="1600" b="1" dirty="0" err="1" smtClean="0"/>
              <a:t>Hungaroloji</a:t>
            </a:r>
            <a:r>
              <a:rPr lang="tr-TR" altLang="tr-TR" sz="1600" b="1" dirty="0" smtClean="0"/>
              <a:t>, Japon Dili ve Edebiyatı, Japonca Öğretmenliği, Karşılaştırmalı Edebiyat (Doğu Dilleri), Kore Dili ve Edebiyatı, Mütercim-Tercümanlık (Doğu Dilleri), Rus Dili ve Edebiyatı, Sinoloji, Turizm Rehberliği (Doğu Dilleri, Urdu Dili ve Edebiyatı</a:t>
            </a:r>
            <a:endParaRPr lang="tr-TR" altLang="tr-TR" sz="1600" b="1" dirty="0"/>
          </a:p>
        </p:txBody>
      </p:sp>
    </p:spTree>
  </p:cSld>
  <p:clrMapOvr>
    <a:masterClrMapping/>
  </p:clrMapOvr>
  <p:transition advTm="2275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908720"/>
            <a:ext cx="7772400" cy="1362456"/>
          </a:xfrm>
        </p:spPr>
        <p:txBody>
          <a:bodyPr anchor="ctr"/>
          <a:lstStyle/>
          <a:p>
            <a:pPr algn="ctr"/>
            <a:r>
              <a:rPr lang="tr-TR" sz="11500" dirty="0" smtClean="0"/>
              <a:t>YGS</a:t>
            </a:r>
            <a:endParaRPr lang="tr-TR" sz="11500" dirty="0"/>
          </a:p>
        </p:txBody>
      </p:sp>
      <p:sp>
        <p:nvSpPr>
          <p:cNvPr id="3" name="2 Metin Yer Tutucusu"/>
          <p:cNvSpPr>
            <a:spLocks noGrp="1"/>
          </p:cNvSpPr>
          <p:nvPr>
            <p:ph type="body" idx="1"/>
          </p:nvPr>
        </p:nvSpPr>
        <p:spPr>
          <a:xfrm>
            <a:off x="530352" y="2704664"/>
            <a:ext cx="7772400" cy="2740560"/>
          </a:xfrm>
        </p:spPr>
        <p:txBody>
          <a:bodyPr/>
          <a:lstStyle/>
          <a:p>
            <a:pPr>
              <a:buFont typeface="Arial" pitchFamily="34" charset="0"/>
              <a:buChar char="•"/>
            </a:pPr>
            <a:r>
              <a:rPr lang="tr-TR" dirty="0" smtClean="0"/>
              <a:t> </a:t>
            </a:r>
            <a:r>
              <a:rPr lang="tr-TR" sz="2400" b="1" dirty="0" smtClean="0"/>
              <a:t>TEK KİTAPÇIKLI 160 SORULUK BİR SINAV</a:t>
            </a:r>
          </a:p>
          <a:p>
            <a:pPr>
              <a:buFont typeface="Arial" pitchFamily="34" charset="0"/>
              <a:buChar char="•"/>
            </a:pPr>
            <a:r>
              <a:rPr lang="tr-TR" sz="2400" b="1" dirty="0" smtClean="0">
                <a:solidFill>
                  <a:schemeClr val="bg1"/>
                </a:solidFill>
              </a:rPr>
              <a:t>SORU BAŞI </a:t>
            </a:r>
            <a:r>
              <a:rPr lang="tr-TR" sz="2400" b="1" dirty="0" smtClean="0">
                <a:solidFill>
                  <a:schemeClr val="bg1"/>
                </a:solidFill>
                <a:latin typeface="+mj-lt"/>
              </a:rPr>
              <a:t>1</a:t>
            </a:r>
            <a:r>
              <a:rPr lang="tr-TR" sz="2400" b="1" dirty="0" smtClean="0">
                <a:solidFill>
                  <a:schemeClr val="bg1"/>
                </a:solidFill>
              </a:rPr>
              <a:t> DAKİKA SÜRE</a:t>
            </a:r>
          </a:p>
          <a:p>
            <a:pPr>
              <a:buFont typeface="Arial" pitchFamily="34" charset="0"/>
              <a:buChar char="•"/>
            </a:pPr>
            <a:r>
              <a:rPr lang="tr-TR" sz="2400" b="1" dirty="0" smtClean="0"/>
              <a:t> KONULAR AĞIRLIKLI OLARAK 9.SINIF</a:t>
            </a:r>
          </a:p>
          <a:p>
            <a:pPr>
              <a:buFont typeface="Arial" pitchFamily="34" charset="0"/>
              <a:buChar char="•"/>
            </a:pPr>
            <a:r>
              <a:rPr lang="tr-TR" sz="2400" b="1" dirty="0" smtClean="0"/>
              <a:t> </a:t>
            </a:r>
            <a:r>
              <a:rPr lang="tr-TR" sz="2400" b="1" dirty="0" smtClean="0">
                <a:solidFill>
                  <a:schemeClr val="bg1"/>
                </a:solidFill>
              </a:rPr>
              <a:t>SORULAR ANLAMA ve YORUMLAMAYA DÖNÜK, MUHAKEME GÜCÜNÜ ÖLÇEN BİR SINAV</a:t>
            </a:r>
          </a:p>
          <a:p>
            <a:pPr>
              <a:buFont typeface="Arial" pitchFamily="34" charset="0"/>
              <a:buChar char="•"/>
            </a:pPr>
            <a:endParaRPr lang="tr-TR" dirty="0"/>
          </a:p>
        </p:txBody>
      </p:sp>
    </p:spTree>
  </p:cSld>
  <p:clrMapOvr>
    <a:masterClrMapping/>
  </p:clrMapOvr>
  <p:transition advTm="10654"/>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0"/>
            <a:ext cx="7772400" cy="1362456"/>
          </a:xfrm>
        </p:spPr>
        <p:txBody>
          <a:bodyPr anchor="ctr"/>
          <a:lstStyle/>
          <a:p>
            <a:pPr algn="ctr"/>
            <a:r>
              <a:rPr lang="tr-TR" sz="4400" dirty="0" smtClean="0"/>
              <a:t>BAZI PROGRAMLARA GETİRİLEN BAŞARI SIRASI</a:t>
            </a:r>
            <a:endParaRPr lang="tr-TR" sz="4400" dirty="0"/>
          </a:p>
        </p:txBody>
      </p:sp>
      <p:sp>
        <p:nvSpPr>
          <p:cNvPr id="3" name="2 Metin Yer Tutucusu"/>
          <p:cNvSpPr>
            <a:spLocks noGrp="1"/>
          </p:cNvSpPr>
          <p:nvPr>
            <p:ph type="body" idx="1"/>
          </p:nvPr>
        </p:nvSpPr>
        <p:spPr/>
        <p:txBody>
          <a:bodyPr/>
          <a:lstStyle/>
          <a:p>
            <a:endParaRPr lang="tr-TR"/>
          </a:p>
        </p:txBody>
      </p:sp>
      <p:graphicFrame>
        <p:nvGraphicFramePr>
          <p:cNvPr id="5" name="4 Tablo"/>
          <p:cNvGraphicFramePr>
            <a:graphicFrameLocks noGrp="1"/>
          </p:cNvGraphicFramePr>
          <p:nvPr/>
        </p:nvGraphicFramePr>
        <p:xfrm>
          <a:off x="0" y="1412776"/>
          <a:ext cx="9144000" cy="5445225"/>
        </p:xfrm>
        <a:graphic>
          <a:graphicData uri="http://schemas.openxmlformats.org/drawingml/2006/table">
            <a:tbl>
              <a:tblPr firstRow="1" bandRow="1">
                <a:tableStyleId>{5C22544A-7EE6-4342-B048-85BDC9FD1C3A}</a:tableStyleId>
              </a:tblPr>
              <a:tblGrid>
                <a:gridCol w="3048000"/>
                <a:gridCol w="3048000"/>
                <a:gridCol w="3048000"/>
              </a:tblGrid>
              <a:tr h="1089045">
                <a:tc>
                  <a:txBody>
                    <a:bodyPr/>
                    <a:lstStyle/>
                    <a:p>
                      <a:pPr algn="ctr"/>
                      <a:r>
                        <a:rPr lang="tr-TR" sz="3200" b="1" dirty="0" smtClean="0">
                          <a:latin typeface="+mj-lt"/>
                        </a:rPr>
                        <a:t>PROGRAM</a:t>
                      </a:r>
                      <a:endParaRPr lang="tr-TR" sz="3200" b="1" dirty="0">
                        <a:latin typeface="+mj-lt"/>
                      </a:endParaRPr>
                    </a:p>
                  </a:txBody>
                  <a:tcPr anchor="ctr"/>
                </a:tc>
                <a:tc>
                  <a:txBody>
                    <a:bodyPr/>
                    <a:lstStyle/>
                    <a:p>
                      <a:pPr algn="ctr"/>
                      <a:r>
                        <a:rPr lang="tr-TR" sz="3200" b="1" dirty="0" smtClean="0">
                          <a:latin typeface="+mj-lt"/>
                        </a:rPr>
                        <a:t>PUAN</a:t>
                      </a:r>
                      <a:r>
                        <a:rPr lang="tr-TR" sz="3200" b="1" baseline="0" dirty="0" smtClean="0">
                          <a:latin typeface="+mj-lt"/>
                        </a:rPr>
                        <a:t> TÜRÜ</a:t>
                      </a:r>
                      <a:endParaRPr lang="tr-TR" sz="3200" b="1" dirty="0">
                        <a:latin typeface="+mj-lt"/>
                      </a:endParaRPr>
                    </a:p>
                  </a:txBody>
                  <a:tcPr anchor="ctr"/>
                </a:tc>
                <a:tc>
                  <a:txBody>
                    <a:bodyPr/>
                    <a:lstStyle/>
                    <a:p>
                      <a:pPr algn="ctr"/>
                      <a:r>
                        <a:rPr lang="tr-TR" sz="3200" b="1" dirty="0" smtClean="0">
                          <a:latin typeface="+mj-lt"/>
                        </a:rPr>
                        <a:t>EN</a:t>
                      </a:r>
                      <a:r>
                        <a:rPr lang="tr-TR" sz="3200" b="1" baseline="0" dirty="0" smtClean="0">
                          <a:latin typeface="+mj-lt"/>
                        </a:rPr>
                        <a:t> DÜŞÜK BAŞARI SIRASI</a:t>
                      </a:r>
                      <a:endParaRPr lang="tr-TR" sz="3200" b="1" dirty="0">
                        <a:latin typeface="+mj-lt"/>
                      </a:endParaRPr>
                    </a:p>
                  </a:txBody>
                  <a:tcPr anchor="ctr"/>
                </a:tc>
              </a:tr>
              <a:tr h="1089045">
                <a:tc>
                  <a:txBody>
                    <a:bodyPr/>
                    <a:lstStyle/>
                    <a:p>
                      <a:pPr algn="ctr"/>
                      <a:r>
                        <a:rPr lang="tr-TR" sz="2800" b="1" dirty="0" smtClean="0">
                          <a:solidFill>
                            <a:schemeClr val="accent1">
                              <a:lumMod val="50000"/>
                            </a:schemeClr>
                          </a:solidFill>
                          <a:latin typeface="+mj-lt"/>
                        </a:rPr>
                        <a:t>TIP</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MF-3</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40 BİN</a:t>
                      </a:r>
                      <a:endParaRPr lang="tr-TR" sz="2800" b="1" dirty="0">
                        <a:solidFill>
                          <a:schemeClr val="accent1">
                            <a:lumMod val="50000"/>
                          </a:schemeClr>
                        </a:solidFill>
                        <a:latin typeface="+mj-lt"/>
                      </a:endParaRPr>
                    </a:p>
                  </a:txBody>
                  <a:tcPr anchor="ctr"/>
                </a:tc>
              </a:tr>
              <a:tr h="1089045">
                <a:tc>
                  <a:txBody>
                    <a:bodyPr/>
                    <a:lstStyle/>
                    <a:p>
                      <a:pPr algn="ctr"/>
                      <a:r>
                        <a:rPr lang="tr-TR" sz="2800" b="1" dirty="0" smtClean="0">
                          <a:solidFill>
                            <a:schemeClr val="accent1">
                              <a:lumMod val="50000"/>
                            </a:schemeClr>
                          </a:solidFill>
                          <a:latin typeface="+mj-lt"/>
                        </a:rPr>
                        <a:t>HUKUK</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TM-3</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150 BİN</a:t>
                      </a:r>
                      <a:endParaRPr lang="tr-TR" sz="2800" b="1" dirty="0">
                        <a:solidFill>
                          <a:schemeClr val="accent1">
                            <a:lumMod val="50000"/>
                          </a:schemeClr>
                        </a:solidFill>
                        <a:latin typeface="+mj-lt"/>
                      </a:endParaRPr>
                    </a:p>
                  </a:txBody>
                  <a:tcPr anchor="ctr"/>
                </a:tc>
              </a:tr>
              <a:tr h="1089045">
                <a:tc>
                  <a:txBody>
                    <a:bodyPr/>
                    <a:lstStyle/>
                    <a:p>
                      <a:pPr algn="ctr"/>
                      <a:r>
                        <a:rPr lang="tr-TR" sz="2800" b="1" dirty="0" smtClean="0">
                          <a:solidFill>
                            <a:schemeClr val="accent1">
                              <a:lumMod val="50000"/>
                            </a:schemeClr>
                          </a:solidFill>
                          <a:latin typeface="+mj-lt"/>
                        </a:rPr>
                        <a:t>MÜHENDİSLİK</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MF-4</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240 BİN</a:t>
                      </a:r>
                      <a:endParaRPr lang="tr-TR" sz="2800" b="1" dirty="0">
                        <a:solidFill>
                          <a:schemeClr val="accent1">
                            <a:lumMod val="50000"/>
                          </a:schemeClr>
                        </a:solidFill>
                        <a:latin typeface="+mj-lt"/>
                      </a:endParaRPr>
                    </a:p>
                  </a:txBody>
                  <a:tcPr anchor="ctr"/>
                </a:tc>
              </a:tr>
              <a:tr h="1089045">
                <a:tc>
                  <a:txBody>
                    <a:bodyPr/>
                    <a:lstStyle/>
                    <a:p>
                      <a:pPr algn="ctr"/>
                      <a:r>
                        <a:rPr lang="tr-TR" sz="2800" b="1" dirty="0" smtClean="0">
                          <a:solidFill>
                            <a:schemeClr val="accent1">
                              <a:lumMod val="50000"/>
                            </a:schemeClr>
                          </a:solidFill>
                          <a:latin typeface="+mj-lt"/>
                        </a:rPr>
                        <a:t>MİMARLIK</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MF-4</a:t>
                      </a:r>
                      <a:endParaRPr lang="tr-TR" sz="2800" b="1" dirty="0">
                        <a:solidFill>
                          <a:schemeClr val="accent1">
                            <a:lumMod val="50000"/>
                          </a:schemeClr>
                        </a:solidFill>
                        <a:latin typeface="+mj-lt"/>
                      </a:endParaRPr>
                    </a:p>
                  </a:txBody>
                  <a:tcPr anchor="ctr"/>
                </a:tc>
                <a:tc>
                  <a:txBody>
                    <a:bodyPr/>
                    <a:lstStyle/>
                    <a:p>
                      <a:pPr algn="ctr"/>
                      <a:r>
                        <a:rPr lang="tr-TR" sz="2800" b="1" dirty="0" smtClean="0">
                          <a:solidFill>
                            <a:schemeClr val="accent1">
                              <a:lumMod val="50000"/>
                            </a:schemeClr>
                          </a:solidFill>
                          <a:latin typeface="+mj-lt"/>
                        </a:rPr>
                        <a:t>200 BİN</a:t>
                      </a:r>
                      <a:endParaRPr lang="tr-TR" sz="2800" b="1" dirty="0">
                        <a:solidFill>
                          <a:schemeClr val="accent1">
                            <a:lumMod val="50000"/>
                          </a:schemeClr>
                        </a:solidFill>
                        <a:latin typeface="+mj-lt"/>
                      </a:endParaRPr>
                    </a:p>
                  </a:txBody>
                  <a:tcPr anchor="ctr"/>
                </a:tc>
              </a:tr>
            </a:tbl>
          </a:graphicData>
        </a:graphic>
      </p:graphicFrame>
    </p:spTree>
  </p:cSld>
  <p:clrMapOvr>
    <a:masterClrMapping/>
  </p:clrMapOvr>
  <p:transition advTm="1507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smtClean="0"/>
              <a:t>ÖNERİLER</a:t>
            </a:r>
            <a:endParaRPr lang="tr-TR" dirty="0"/>
          </a:p>
        </p:txBody>
      </p:sp>
      <p:sp>
        <p:nvSpPr>
          <p:cNvPr id="3" name="2 Metin Yer Tutucusu"/>
          <p:cNvSpPr>
            <a:spLocks noGrp="1"/>
          </p:cNvSpPr>
          <p:nvPr>
            <p:ph type="body" idx="1"/>
          </p:nvPr>
        </p:nvSpPr>
        <p:spPr>
          <a:xfrm>
            <a:off x="530352" y="2704664"/>
            <a:ext cx="7772400" cy="3892688"/>
          </a:xfrm>
        </p:spPr>
        <p:txBody>
          <a:bodyPr/>
          <a:lstStyle/>
          <a:p>
            <a:pPr>
              <a:buFont typeface="Arial" pitchFamily="34" charset="0"/>
              <a:buChar char="•"/>
            </a:pPr>
            <a:r>
              <a:rPr lang="tr-TR" b="1" dirty="0" smtClean="0"/>
              <a:t>HEDEF MESLEĞİN PUAN TÜRÜ DİKKATE ALINARAK, ÇALIŞMA PLANI BUNA GÖRE OLUŞTURULMALI</a:t>
            </a:r>
          </a:p>
          <a:p>
            <a:pPr>
              <a:buFont typeface="Arial" pitchFamily="34" charset="0"/>
              <a:buChar char="•"/>
            </a:pPr>
            <a:r>
              <a:rPr lang="tr-TR" b="1" dirty="0" smtClean="0">
                <a:solidFill>
                  <a:schemeClr val="bg1"/>
                </a:solidFill>
              </a:rPr>
              <a:t>FARKLI YAYINEVLERİNDEN BOL SORU ÇÖZEREK, SORU KALIPLARINA AŞİNALIK KAZANILMALI</a:t>
            </a:r>
          </a:p>
          <a:p>
            <a:pPr>
              <a:buFont typeface="Arial" pitchFamily="34" charset="0"/>
              <a:buChar char="•"/>
            </a:pPr>
            <a:r>
              <a:rPr lang="tr-TR" b="1" dirty="0" smtClean="0">
                <a:solidFill>
                  <a:schemeClr val="bg1"/>
                </a:solidFill>
              </a:rPr>
              <a:t>SİSTEMDE </a:t>
            </a:r>
            <a:r>
              <a:rPr lang="tr-TR" b="1" dirty="0" smtClean="0">
                <a:solidFill>
                  <a:schemeClr val="bg1"/>
                </a:solidFill>
              </a:rPr>
              <a:t>YAPILAN DEĞİŞİKLİKLERİ ENDİŞE İLE İZLEMEK YERİNE; “NASIL AVANTAJA ÇEVİREBİLİRİM?” DİYE DÜŞÜNMELİ</a:t>
            </a:r>
          </a:p>
          <a:p>
            <a:pPr>
              <a:buFont typeface="Arial" pitchFamily="34" charset="0"/>
              <a:buChar char="•"/>
            </a:pPr>
            <a:endParaRPr lang="tr-TR" dirty="0"/>
          </a:p>
        </p:txBody>
      </p:sp>
    </p:spTree>
  </p:cSld>
  <p:clrMapOvr>
    <a:masterClrMapping/>
  </p:clrMapOvr>
  <p:transition advTm="12724"/>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7772400" cy="1362456"/>
          </a:xfrm>
        </p:spPr>
        <p:txBody>
          <a:bodyPr/>
          <a:lstStyle/>
          <a:p>
            <a:pPr algn="ctr"/>
            <a:r>
              <a:rPr lang="tr-TR" dirty="0" smtClean="0"/>
              <a:t>DİKKAT!!!</a:t>
            </a:r>
            <a:endParaRPr lang="tr-TR" dirty="0"/>
          </a:p>
        </p:txBody>
      </p:sp>
      <p:sp>
        <p:nvSpPr>
          <p:cNvPr id="3" name="Metin Yer Tutucusu 2"/>
          <p:cNvSpPr>
            <a:spLocks noGrp="1"/>
          </p:cNvSpPr>
          <p:nvPr>
            <p:ph type="body" idx="1"/>
          </p:nvPr>
        </p:nvSpPr>
        <p:spPr>
          <a:xfrm>
            <a:off x="530352" y="1412776"/>
            <a:ext cx="7772400" cy="4896544"/>
          </a:xfrm>
        </p:spPr>
        <p:txBody>
          <a:bodyPr>
            <a:normAutofit/>
          </a:bodyPr>
          <a:lstStyle/>
          <a:p>
            <a:pPr marL="342900" indent="-342900">
              <a:buFont typeface="Arial" panose="020B0604020202020204" pitchFamily="34" charset="0"/>
              <a:buChar char="•"/>
            </a:pPr>
            <a:r>
              <a:rPr lang="tr-TR" dirty="0" smtClean="0"/>
              <a:t>SADECE PUANLARA GÖRE TERCİH DOĞRU DEĞİL</a:t>
            </a:r>
          </a:p>
          <a:p>
            <a:pPr marL="342900" indent="-342900">
              <a:buFont typeface="Arial" panose="020B0604020202020204" pitchFamily="34" charset="0"/>
              <a:buChar char="•"/>
            </a:pPr>
            <a:r>
              <a:rPr lang="tr-TR" dirty="0" smtClean="0">
                <a:solidFill>
                  <a:schemeClr val="bg1"/>
                </a:solidFill>
              </a:rPr>
              <a:t>MEMUR OLMAK İSTİYORSANIZ KPSS ATAMA PUANLARI</a:t>
            </a:r>
          </a:p>
          <a:p>
            <a:pPr marL="342900" indent="-342900">
              <a:buFont typeface="Arial" panose="020B0604020202020204" pitchFamily="34" charset="0"/>
              <a:buChar char="•"/>
            </a:pPr>
            <a:r>
              <a:rPr lang="tr-TR" dirty="0" smtClean="0"/>
              <a:t>TIP OKUMAK İSTİYORSANIZ; TUS BAŞARISI-HASTANE İMKANI-ÖĞRENCİ SAYISI</a:t>
            </a:r>
          </a:p>
          <a:p>
            <a:pPr marL="342900" indent="-342900">
              <a:buFont typeface="Arial" panose="020B0604020202020204" pitchFamily="34" charset="0"/>
              <a:buChar char="•"/>
            </a:pPr>
            <a:r>
              <a:rPr lang="tr-TR" dirty="0" smtClean="0">
                <a:solidFill>
                  <a:schemeClr val="bg1"/>
                </a:solidFill>
              </a:rPr>
              <a:t>ÖZEL SEKTÖRDE ÇALIŞMAK İSTİYORSANIZ STAJ İMKANLARI</a:t>
            </a:r>
          </a:p>
          <a:p>
            <a:pPr marL="342900" indent="-342900">
              <a:buFont typeface="Arial" panose="020B0604020202020204" pitchFamily="34" charset="0"/>
              <a:buChar char="•"/>
            </a:pPr>
            <a:r>
              <a:rPr lang="tr-TR" dirty="0" smtClean="0"/>
              <a:t>HUKUK İSTİYORSANIZ EKOL</a:t>
            </a:r>
          </a:p>
          <a:p>
            <a:pPr marL="342900" indent="-342900">
              <a:buFont typeface="Arial" panose="020B0604020202020204" pitchFamily="34" charset="0"/>
              <a:buChar char="•"/>
            </a:pPr>
            <a:r>
              <a:rPr lang="tr-TR" dirty="0" smtClean="0">
                <a:solidFill>
                  <a:schemeClr val="bg1"/>
                </a:solidFill>
              </a:rPr>
              <a:t>GELECEK VAAT EDEN PROGRAMLAR</a:t>
            </a:r>
          </a:p>
          <a:p>
            <a:pPr marL="342900" indent="-342900">
              <a:buFont typeface="Arial" panose="020B0604020202020204" pitchFamily="34" charset="0"/>
              <a:buChar char="•"/>
            </a:pPr>
            <a:r>
              <a:rPr lang="tr-TR" dirty="0" smtClean="0"/>
              <a:t>İÇ MOTİVASYON</a:t>
            </a:r>
          </a:p>
          <a:p>
            <a:pPr marL="342900" indent="-342900">
              <a:buFont typeface="Arial" panose="020B0604020202020204" pitchFamily="34" charset="0"/>
              <a:buChar char="•"/>
            </a:pPr>
            <a:r>
              <a:rPr lang="tr-TR" dirty="0" smtClean="0"/>
              <a:t>EKSİK </a:t>
            </a:r>
            <a:r>
              <a:rPr lang="tr-TR" dirty="0"/>
              <a:t>KONU TESPİTİ</a:t>
            </a:r>
          </a:p>
          <a:p>
            <a:pPr marL="342900" indent="-342900">
              <a:buFont typeface="Arial" panose="020B0604020202020204" pitchFamily="34" charset="0"/>
              <a:buChar char="•"/>
            </a:pPr>
            <a:r>
              <a:rPr lang="tr-TR" dirty="0">
                <a:solidFill>
                  <a:schemeClr val="bg1"/>
                </a:solidFill>
              </a:rPr>
              <a:t>LYS’Yİ İHMAL ETMEYİN</a:t>
            </a:r>
          </a:p>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endParaRPr lang="tr-TR" dirty="0"/>
          </a:p>
        </p:txBody>
      </p:sp>
    </p:spTree>
    <p:extLst>
      <p:ext uri="{BB962C8B-B14F-4D97-AF65-F5344CB8AC3E}">
        <p14:creationId xmlns="" xmlns:p14="http://schemas.microsoft.com/office/powerpoint/2010/main" val="1455376164"/>
      </p:ext>
    </p:extLst>
  </p:cSld>
  <p:clrMapOvr>
    <a:masterClrMapping/>
  </p:clrMapOvr>
  <mc:AlternateContent xmlns:mc="http://schemas.openxmlformats.org/markup-compatibility/2006">
    <mc:Choice xmlns="" xmlns:p14="http://schemas.microsoft.com/office/powerpoint/2010/main" Requires="p14">
      <p:transition spd="slow" p14:dur="2000" advTm="31087"/>
    </mc:Choice>
    <mc:Fallback>
      <p:transition spd="slow" advTm="3108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YGS PUANLARI NE İŞE YARAR?</a:t>
            </a:r>
            <a:endParaRPr lang="tr-TR" dirty="0"/>
          </a:p>
        </p:txBody>
      </p:sp>
      <p:sp>
        <p:nvSpPr>
          <p:cNvPr id="3" name="2 Metin Yer Tutucusu"/>
          <p:cNvSpPr>
            <a:spLocks noGrp="1"/>
          </p:cNvSpPr>
          <p:nvPr>
            <p:ph type="body" idx="1"/>
          </p:nvPr>
        </p:nvSpPr>
        <p:spPr>
          <a:xfrm>
            <a:off x="530352" y="2704664"/>
            <a:ext cx="7772400" cy="3964696"/>
          </a:xfrm>
        </p:spPr>
        <p:txBody>
          <a:bodyPr>
            <a:normAutofit lnSpcReduction="10000"/>
          </a:bodyPr>
          <a:lstStyle/>
          <a:p>
            <a:pPr marL="457200" indent="-457200">
              <a:buFont typeface="Arial" pitchFamily="34" charset="0"/>
              <a:buChar char="•"/>
            </a:pPr>
            <a:r>
              <a:rPr lang="tr-TR" sz="2400" b="1" dirty="0" smtClean="0"/>
              <a:t>ÖNLİSANS (2 YILLIK)</a:t>
            </a:r>
          </a:p>
          <a:p>
            <a:pPr marL="457200" indent="-457200">
              <a:buFont typeface="Arial" pitchFamily="34" charset="0"/>
              <a:buChar char="•"/>
            </a:pPr>
            <a:r>
              <a:rPr lang="tr-TR" sz="2400" b="1" dirty="0" smtClean="0">
                <a:solidFill>
                  <a:schemeClr val="bg1"/>
                </a:solidFill>
              </a:rPr>
              <a:t>AÇIKÖĞRETİM</a:t>
            </a:r>
          </a:p>
          <a:p>
            <a:pPr marL="457200" indent="-457200">
              <a:buFont typeface="Arial" pitchFamily="34" charset="0"/>
              <a:buChar char="•"/>
            </a:pPr>
            <a:r>
              <a:rPr lang="tr-TR" sz="2400" b="1" dirty="0" smtClean="0"/>
              <a:t>ÖZEL YETENEK</a:t>
            </a:r>
          </a:p>
          <a:p>
            <a:pPr marL="457200" indent="-457200">
              <a:buFont typeface="Arial" pitchFamily="34" charset="0"/>
              <a:buChar char="•"/>
            </a:pPr>
            <a:r>
              <a:rPr lang="tr-TR" sz="2400" b="1" dirty="0" smtClean="0">
                <a:solidFill>
                  <a:schemeClr val="bg1"/>
                </a:solidFill>
              </a:rPr>
              <a:t>POLİS MESLEK YÜKSEK OKULU</a:t>
            </a:r>
          </a:p>
          <a:p>
            <a:pPr marL="457200" indent="-457200">
              <a:buFont typeface="Arial" pitchFamily="34" charset="0"/>
              <a:buChar char="•"/>
            </a:pPr>
            <a:r>
              <a:rPr lang="tr-TR" sz="2400" b="1" dirty="0" smtClean="0"/>
              <a:t>ASTSUBAY YÜKSEK OKULLARI </a:t>
            </a:r>
          </a:p>
          <a:p>
            <a:pPr marL="457200" indent="-457200">
              <a:buFont typeface="Arial" pitchFamily="34" charset="0"/>
              <a:buChar char="•"/>
            </a:pPr>
            <a:r>
              <a:rPr lang="tr-TR" sz="2400" b="1" dirty="0" smtClean="0">
                <a:solidFill>
                  <a:schemeClr val="bg1"/>
                </a:solidFill>
              </a:rPr>
              <a:t>BAZI LİSANS(4 YILLIK) PROGRAMLARINA </a:t>
            </a:r>
          </a:p>
          <a:p>
            <a:pPr marL="457200" indent="-457200"/>
            <a:r>
              <a:rPr lang="tr-TR" sz="2400" b="1" dirty="0" smtClean="0"/>
              <a:t>YERLEŞMEK İÇİN KULLANILIR.</a:t>
            </a:r>
          </a:p>
          <a:p>
            <a:pPr marL="457200" indent="-457200"/>
            <a:endParaRPr lang="tr-TR" sz="2400" b="1" dirty="0" smtClean="0"/>
          </a:p>
          <a:p>
            <a:pPr marL="457200" indent="-457200">
              <a:buFont typeface="Arial" pitchFamily="34" charset="0"/>
              <a:buChar char="•"/>
            </a:pPr>
            <a:r>
              <a:rPr lang="tr-TR" sz="2400" b="1" dirty="0" smtClean="0">
                <a:solidFill>
                  <a:schemeClr val="bg1"/>
                </a:solidFill>
              </a:rPr>
              <a:t>LYS’YE GİREBİLMEK İÇİN BİR BARAJ SINAVIDIR.</a:t>
            </a:r>
            <a:endParaRPr lang="tr-TR" sz="2400" b="1" dirty="0">
              <a:solidFill>
                <a:schemeClr val="bg1"/>
              </a:solidFill>
            </a:endParaRPr>
          </a:p>
        </p:txBody>
      </p:sp>
    </p:spTree>
  </p:cSld>
  <p:clrMapOvr>
    <a:masterClrMapping/>
  </p:clrMapOvr>
  <p:transition advTm="1607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88640"/>
            <a:ext cx="7772400" cy="714384"/>
          </a:xfrm>
        </p:spPr>
        <p:txBody>
          <a:bodyPr/>
          <a:lstStyle/>
          <a:p>
            <a:pPr algn="ctr"/>
            <a:r>
              <a:rPr lang="tr-TR" dirty="0" smtClean="0"/>
              <a:t>YGS SORU SAYILARI</a:t>
            </a:r>
            <a:endParaRPr lang="tr-TR" dirty="0"/>
          </a:p>
        </p:txBody>
      </p:sp>
      <p:sp>
        <p:nvSpPr>
          <p:cNvPr id="3" name="2 Metin Yer Tutucusu"/>
          <p:cNvSpPr>
            <a:spLocks noGrp="1"/>
          </p:cNvSpPr>
          <p:nvPr>
            <p:ph type="body" idx="1"/>
          </p:nvPr>
        </p:nvSpPr>
        <p:spPr/>
        <p:txBody>
          <a:bodyPr/>
          <a:lstStyle/>
          <a:p>
            <a:endParaRPr lang="tr-TR" dirty="0"/>
          </a:p>
        </p:txBody>
      </p:sp>
      <p:graphicFrame>
        <p:nvGraphicFramePr>
          <p:cNvPr id="4" name="3 Tablo"/>
          <p:cNvGraphicFramePr>
            <a:graphicFrameLocks noGrp="1"/>
          </p:cNvGraphicFramePr>
          <p:nvPr/>
        </p:nvGraphicFramePr>
        <p:xfrm>
          <a:off x="0" y="908720"/>
          <a:ext cx="9144000" cy="5854484"/>
        </p:xfrm>
        <a:graphic>
          <a:graphicData uri="http://schemas.openxmlformats.org/drawingml/2006/table">
            <a:tbl>
              <a:tblPr firstRow="1" bandRow="1" bandCol="1">
                <a:tableStyleId>{5C22544A-7EE6-4342-B048-85BDC9FD1C3A}</a:tableStyleId>
              </a:tblPr>
              <a:tblGrid>
                <a:gridCol w="1763688"/>
                <a:gridCol w="5826623"/>
                <a:gridCol w="1553689"/>
              </a:tblGrid>
              <a:tr h="721397">
                <a:tc>
                  <a:txBody>
                    <a:bodyPr/>
                    <a:lstStyle/>
                    <a:p>
                      <a:pPr algn="ctr"/>
                      <a:r>
                        <a:rPr lang="tr-TR" sz="2000" b="1" dirty="0" smtClean="0">
                          <a:solidFill>
                            <a:schemeClr val="accent5">
                              <a:lumMod val="20000"/>
                              <a:lumOff val="80000"/>
                            </a:schemeClr>
                          </a:solidFill>
                        </a:rPr>
                        <a:t>TEST</a:t>
                      </a:r>
                      <a:endParaRPr lang="tr-TR" sz="2000" b="1" dirty="0">
                        <a:solidFill>
                          <a:schemeClr val="accent5">
                            <a:lumMod val="20000"/>
                            <a:lumOff val="80000"/>
                          </a:schemeClr>
                        </a:solidFill>
                      </a:endParaRPr>
                    </a:p>
                  </a:txBody>
                  <a:tcPr/>
                </a:tc>
                <a:tc>
                  <a:txBody>
                    <a:bodyPr/>
                    <a:lstStyle/>
                    <a:p>
                      <a:pPr algn="ctr"/>
                      <a:r>
                        <a:rPr lang="tr-TR" sz="1800" dirty="0" smtClean="0">
                          <a:solidFill>
                            <a:schemeClr val="accent5">
                              <a:lumMod val="20000"/>
                              <a:lumOff val="80000"/>
                            </a:schemeClr>
                          </a:solidFill>
                        </a:rPr>
                        <a:t>KAPSAMI</a:t>
                      </a:r>
                      <a:endParaRPr lang="tr-TR" sz="1800" dirty="0">
                        <a:solidFill>
                          <a:schemeClr val="accent5">
                            <a:lumMod val="20000"/>
                            <a:lumOff val="80000"/>
                          </a:schemeClr>
                        </a:solidFill>
                      </a:endParaRPr>
                    </a:p>
                  </a:txBody>
                  <a:tcPr/>
                </a:tc>
                <a:tc>
                  <a:txBody>
                    <a:bodyPr/>
                    <a:lstStyle/>
                    <a:p>
                      <a:pPr algn="ctr"/>
                      <a:r>
                        <a:rPr lang="tr-TR" sz="2000" b="1" dirty="0" smtClean="0">
                          <a:solidFill>
                            <a:schemeClr val="accent5">
                              <a:lumMod val="20000"/>
                              <a:lumOff val="80000"/>
                            </a:schemeClr>
                          </a:solidFill>
                        </a:rPr>
                        <a:t>SORU SAYISI</a:t>
                      </a:r>
                      <a:endParaRPr lang="tr-TR" sz="2000" b="1" dirty="0">
                        <a:solidFill>
                          <a:schemeClr val="accent5">
                            <a:lumMod val="20000"/>
                            <a:lumOff val="80000"/>
                          </a:schemeClr>
                        </a:solidFill>
                      </a:endParaRPr>
                    </a:p>
                  </a:txBody>
                  <a:tcPr/>
                </a:tc>
              </a:tr>
              <a:tr h="365136">
                <a:tc>
                  <a:txBody>
                    <a:bodyPr/>
                    <a:lstStyle/>
                    <a:p>
                      <a:pPr algn="ctr"/>
                      <a:r>
                        <a:rPr lang="tr-TR" sz="2000" b="1" dirty="0" smtClean="0">
                          <a:solidFill>
                            <a:srgbClr val="FF0000"/>
                          </a:solidFill>
                        </a:rPr>
                        <a:t>TÜRKÇE</a:t>
                      </a:r>
                      <a:endParaRPr lang="tr-TR" sz="2000" b="1" dirty="0">
                        <a:solidFill>
                          <a:srgbClr val="FF0000"/>
                        </a:solidFill>
                      </a:endParaRPr>
                    </a:p>
                  </a:txBody>
                  <a:tcPr/>
                </a:tc>
                <a:tc>
                  <a:txBody>
                    <a:bodyPr/>
                    <a:lstStyle/>
                    <a:p>
                      <a:r>
                        <a:rPr lang="tr-TR" sz="1400" b="1" dirty="0" smtClean="0">
                          <a:solidFill>
                            <a:schemeClr val="accent1">
                              <a:lumMod val="50000"/>
                            </a:schemeClr>
                          </a:solidFill>
                        </a:rPr>
                        <a:t>Türkçeyi kullanma gücü ile ilgili sorular</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40</a:t>
                      </a:r>
                      <a:endParaRPr lang="tr-TR" sz="2400" b="1" dirty="0">
                        <a:solidFill>
                          <a:srgbClr val="00B050"/>
                        </a:solidFill>
                      </a:endParaRPr>
                    </a:p>
                  </a:txBody>
                  <a:tcPr/>
                </a:tc>
              </a:tr>
              <a:tr h="394531">
                <a:tc rowSpan="5">
                  <a:txBody>
                    <a:bodyPr/>
                    <a:lstStyle/>
                    <a:p>
                      <a:pPr algn="l"/>
                      <a:endParaRPr lang="tr-TR" sz="1600" b="1" dirty="0" smtClean="0">
                        <a:solidFill>
                          <a:srgbClr val="FF0000"/>
                        </a:solidFill>
                      </a:endParaRPr>
                    </a:p>
                    <a:p>
                      <a:pPr algn="l"/>
                      <a:endParaRPr lang="tr-TR" sz="1600" b="1" dirty="0" smtClean="0">
                        <a:solidFill>
                          <a:srgbClr val="FF0000"/>
                        </a:solidFill>
                      </a:endParaRPr>
                    </a:p>
                    <a:p>
                      <a:pPr algn="ctr"/>
                      <a:endParaRPr lang="tr-TR" sz="1600" b="1" dirty="0" smtClean="0">
                        <a:solidFill>
                          <a:srgbClr val="FF0000"/>
                        </a:solidFill>
                      </a:endParaRPr>
                    </a:p>
                    <a:p>
                      <a:pPr algn="ctr"/>
                      <a:r>
                        <a:rPr lang="tr-TR" sz="1600" b="1" dirty="0" smtClean="0">
                          <a:solidFill>
                            <a:srgbClr val="FF0000"/>
                          </a:solidFill>
                        </a:rPr>
                        <a:t>  </a:t>
                      </a:r>
                      <a:r>
                        <a:rPr lang="tr-TR" sz="2000" b="1" dirty="0" smtClean="0">
                          <a:solidFill>
                            <a:srgbClr val="FF0000"/>
                          </a:solidFill>
                        </a:rPr>
                        <a:t>SOSYAL BİLİMLER</a:t>
                      </a:r>
                      <a:endParaRPr lang="tr-TR" sz="1600" b="1" dirty="0">
                        <a:solidFill>
                          <a:srgbClr val="FF0000"/>
                        </a:solidFill>
                      </a:endParaRPr>
                    </a:p>
                  </a:txBody>
                  <a:tcPr/>
                </a:tc>
                <a:tc>
                  <a:txBody>
                    <a:bodyPr/>
                    <a:lstStyle/>
                    <a:p>
                      <a:r>
                        <a:rPr lang="tr-TR" sz="1400" dirty="0" smtClean="0">
                          <a:solidFill>
                            <a:schemeClr val="accent1">
                              <a:lumMod val="50000"/>
                            </a:schemeClr>
                          </a:solidFill>
                        </a:rPr>
                        <a:t>Sosyal Bilimlerdeki</a:t>
                      </a:r>
                      <a:r>
                        <a:rPr lang="tr-TR" sz="1400" baseline="0" dirty="0" smtClean="0">
                          <a:solidFill>
                            <a:schemeClr val="accent1">
                              <a:lumMod val="50000"/>
                            </a:schemeClr>
                          </a:solidFill>
                        </a:rPr>
                        <a:t> temel kavram ve ilkelerle düşünmeye dayalı sorular</a:t>
                      </a:r>
                    </a:p>
                  </a:txBody>
                  <a:tcPr/>
                </a:tc>
                <a:tc>
                  <a:txBody>
                    <a:bodyPr/>
                    <a:lstStyle/>
                    <a:p>
                      <a:pPr algn="ctr"/>
                      <a:endParaRPr lang="tr-TR" sz="2400" b="1" dirty="0" smtClean="0">
                        <a:solidFill>
                          <a:srgbClr val="00B050"/>
                        </a:solidFill>
                      </a:endParaRPr>
                    </a:p>
                  </a:txBody>
                  <a:tcPr/>
                </a:tc>
              </a:tr>
              <a:tr h="454212">
                <a:tc vMerge="1">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baseline="0" dirty="0" smtClean="0">
                          <a:solidFill>
                            <a:schemeClr val="accent1">
                              <a:lumMod val="50000"/>
                            </a:schemeClr>
                          </a:solidFill>
                        </a:rPr>
                        <a:t>TARİH</a:t>
                      </a:r>
                    </a:p>
                  </a:txBody>
                  <a:tcPr/>
                </a:tc>
                <a:tc>
                  <a:txBody>
                    <a:bodyPr/>
                    <a:lstStyle/>
                    <a:p>
                      <a:pPr algn="ctr"/>
                      <a:r>
                        <a:rPr lang="tr-TR" sz="2400" b="1" dirty="0" smtClean="0">
                          <a:solidFill>
                            <a:srgbClr val="00B050"/>
                          </a:solidFill>
                        </a:rPr>
                        <a:t>15</a:t>
                      </a:r>
                      <a:endParaRPr lang="tr-TR" sz="2400" b="1" dirty="0">
                        <a:solidFill>
                          <a:srgbClr val="00B050"/>
                        </a:solidFill>
                      </a:endParaRPr>
                    </a:p>
                  </a:txBody>
                  <a:tcPr/>
                </a:tc>
              </a:tr>
              <a:tr h="454212">
                <a:tc vMerge="1">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baseline="0" dirty="0" smtClean="0">
                          <a:solidFill>
                            <a:schemeClr val="accent1">
                              <a:lumMod val="50000"/>
                            </a:schemeClr>
                          </a:solidFill>
                        </a:rPr>
                        <a:t>COĞRAFYA</a:t>
                      </a:r>
                    </a:p>
                  </a:txBody>
                  <a:tcPr/>
                </a:tc>
                <a:tc>
                  <a:txBody>
                    <a:bodyPr/>
                    <a:lstStyle/>
                    <a:p>
                      <a:pPr algn="ctr"/>
                      <a:r>
                        <a:rPr lang="tr-TR" sz="2400" b="1" dirty="0" smtClean="0">
                          <a:solidFill>
                            <a:srgbClr val="00B050"/>
                          </a:solidFill>
                        </a:rPr>
                        <a:t>12</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FELSEFE</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8</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DİN KÜLTÜRÜ ve AHLAK</a:t>
                      </a:r>
                      <a:r>
                        <a:rPr lang="tr-TR" sz="1400" b="1" baseline="0" dirty="0" smtClean="0">
                          <a:solidFill>
                            <a:schemeClr val="accent1">
                              <a:lumMod val="50000"/>
                            </a:schemeClr>
                          </a:solidFill>
                        </a:rPr>
                        <a:t> BİLGİSİ</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5</a:t>
                      </a:r>
                      <a:endParaRPr lang="tr-TR" sz="2400" b="1" dirty="0">
                        <a:solidFill>
                          <a:srgbClr val="00B050"/>
                        </a:solidFill>
                      </a:endParaRPr>
                    </a:p>
                  </a:txBody>
                  <a:tcPr/>
                </a:tc>
              </a:tr>
              <a:tr h="561087">
                <a:tc>
                  <a:txBody>
                    <a:bodyPr/>
                    <a:lstStyle/>
                    <a:p>
                      <a:pPr algn="ctr"/>
                      <a:r>
                        <a:rPr lang="tr-TR" sz="2000" b="1" dirty="0" smtClean="0">
                          <a:solidFill>
                            <a:srgbClr val="FF0000"/>
                          </a:solidFill>
                        </a:rPr>
                        <a:t>MATEMATİK</a:t>
                      </a:r>
                      <a:endParaRPr lang="tr-TR" sz="2000" b="1" dirty="0">
                        <a:solidFill>
                          <a:srgbClr val="FF0000"/>
                        </a:solidFill>
                      </a:endParaRPr>
                    </a:p>
                  </a:txBody>
                  <a:tcPr/>
                </a:tc>
                <a:tc>
                  <a:txBody>
                    <a:bodyPr/>
                    <a:lstStyle/>
                    <a:p>
                      <a:r>
                        <a:rPr kumimoji="0" lang="tr-TR" sz="1400" b="1" kern="1200" baseline="0" dirty="0" smtClean="0">
                          <a:solidFill>
                            <a:schemeClr val="accent1">
                              <a:lumMod val="50000"/>
                            </a:schemeClr>
                          </a:solidFill>
                          <a:latin typeface="+mn-lt"/>
                          <a:ea typeface="+mn-ea"/>
                          <a:cs typeface="+mn-cs"/>
                        </a:rPr>
                        <a:t>Matematiksel ilişkilerden yararlanma gücü ile ilgili sorular</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40</a:t>
                      </a:r>
                      <a:endParaRPr lang="tr-TR" sz="2400" b="1" dirty="0">
                        <a:solidFill>
                          <a:srgbClr val="00B050"/>
                        </a:solidFill>
                      </a:endParaRPr>
                    </a:p>
                  </a:txBody>
                  <a:tcPr/>
                </a:tc>
              </a:tr>
              <a:tr h="335829">
                <a:tc rowSpan="4">
                  <a:txBody>
                    <a:bodyPr/>
                    <a:lstStyle/>
                    <a:p>
                      <a:pPr algn="ctr"/>
                      <a:endParaRPr lang="tr-TR" sz="1600" b="1" dirty="0" smtClean="0">
                        <a:solidFill>
                          <a:srgbClr val="FF0000"/>
                        </a:solidFill>
                      </a:endParaRPr>
                    </a:p>
                    <a:p>
                      <a:pPr algn="ctr"/>
                      <a:endParaRPr lang="tr-TR" sz="1600" b="1" dirty="0" smtClean="0">
                        <a:solidFill>
                          <a:srgbClr val="FF0000"/>
                        </a:solidFill>
                      </a:endParaRPr>
                    </a:p>
                    <a:p>
                      <a:pPr algn="ctr"/>
                      <a:r>
                        <a:rPr lang="tr-TR" sz="2000" b="1" dirty="0" smtClean="0">
                          <a:solidFill>
                            <a:srgbClr val="FF0000"/>
                          </a:solidFill>
                        </a:rPr>
                        <a:t>FEN BİLİMLERİ</a:t>
                      </a:r>
                      <a:endParaRPr lang="tr-TR" sz="2000" b="1" dirty="0">
                        <a:solidFill>
                          <a:srgbClr val="FF0000"/>
                        </a:solidFill>
                      </a:endParaRPr>
                    </a:p>
                  </a:txBody>
                  <a:tcPr/>
                </a:tc>
                <a:tc>
                  <a:txBody>
                    <a:bodyPr/>
                    <a:lstStyle/>
                    <a:p>
                      <a:r>
                        <a:rPr kumimoji="0" lang="tr-TR" sz="1400" kern="1200" baseline="0" dirty="0" smtClean="0">
                          <a:solidFill>
                            <a:schemeClr val="accent1">
                              <a:lumMod val="50000"/>
                            </a:schemeClr>
                          </a:solidFill>
                          <a:latin typeface="+mn-lt"/>
                          <a:ea typeface="+mn-ea"/>
                          <a:cs typeface="+mn-cs"/>
                        </a:rPr>
                        <a:t>Fen bilimlerindeki temel kavram ve ilkelerle düşünmeye dayalı sorular</a:t>
                      </a:r>
                      <a:endParaRPr lang="tr-TR" sz="1400" dirty="0">
                        <a:solidFill>
                          <a:schemeClr val="accent1">
                            <a:lumMod val="50000"/>
                          </a:schemeClr>
                        </a:solidFill>
                      </a:endParaRPr>
                    </a:p>
                  </a:txBody>
                  <a:tcPr/>
                </a:tc>
                <a:tc>
                  <a:txBody>
                    <a:bodyPr/>
                    <a:lstStyle/>
                    <a:p>
                      <a:pPr algn="ct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FİZİK</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14</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KİMYA</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13</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BİYOLOJİ</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13</a:t>
                      </a:r>
                      <a:endParaRPr lang="tr-TR" sz="2400" b="1" dirty="0">
                        <a:solidFill>
                          <a:srgbClr val="00B050"/>
                        </a:solidFill>
                      </a:endParaRPr>
                    </a:p>
                  </a:txBody>
                  <a:tcPr/>
                </a:tc>
              </a:tr>
            </a:tbl>
          </a:graphicData>
        </a:graphic>
      </p:graphicFrame>
    </p:spTree>
  </p:cSld>
  <p:clrMapOvr>
    <a:masterClrMapping/>
  </p:clrMapOvr>
  <p:transition advTm="2073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764704"/>
          </a:xfrm>
        </p:spPr>
        <p:txBody>
          <a:bodyPr/>
          <a:lstStyle/>
          <a:p>
            <a:pPr algn="ctr"/>
            <a:r>
              <a:rPr lang="tr-TR" sz="4400" dirty="0" smtClean="0"/>
              <a:t>YGS TESTLERİNİN YÜZDELİK ETKİLERİ</a:t>
            </a:r>
            <a:endParaRPr lang="tr-TR" sz="4400" dirty="0"/>
          </a:p>
        </p:txBody>
      </p:sp>
      <p:sp>
        <p:nvSpPr>
          <p:cNvPr id="3" name="2 Metin Yer Tutucusu"/>
          <p:cNvSpPr>
            <a:spLocks noGrp="1"/>
          </p:cNvSpPr>
          <p:nvPr>
            <p:ph type="body" idx="1"/>
          </p:nvPr>
        </p:nvSpPr>
        <p:spPr/>
        <p:txBody>
          <a:bodyPr/>
          <a:lstStyle/>
          <a:p>
            <a:endParaRPr lang="tr-TR"/>
          </a:p>
        </p:txBody>
      </p:sp>
      <p:graphicFrame>
        <p:nvGraphicFramePr>
          <p:cNvPr id="4" name="3 Tablo"/>
          <p:cNvGraphicFramePr>
            <a:graphicFrameLocks noGrp="1"/>
          </p:cNvGraphicFramePr>
          <p:nvPr/>
        </p:nvGraphicFramePr>
        <p:xfrm>
          <a:off x="2" y="799047"/>
          <a:ext cx="9144000" cy="5981582"/>
        </p:xfrm>
        <a:graphic>
          <a:graphicData uri="http://schemas.openxmlformats.org/drawingml/2006/table">
            <a:tbl>
              <a:tblPr firstRow="1" bandRow="1">
                <a:tableStyleId>{0660B408-B3CF-4A94-85FC-2B1E0A45F4A2}</a:tableStyleId>
              </a:tblPr>
              <a:tblGrid>
                <a:gridCol w="1828800"/>
                <a:gridCol w="1828800"/>
                <a:gridCol w="1828800"/>
                <a:gridCol w="1828800"/>
                <a:gridCol w="1828800"/>
              </a:tblGrid>
              <a:tr h="873372">
                <a:tc>
                  <a:txBody>
                    <a:bodyPr/>
                    <a:lstStyle/>
                    <a:p>
                      <a:pPr algn="ctr">
                        <a:lnSpc>
                          <a:spcPct val="100000"/>
                        </a:lnSpc>
                      </a:pPr>
                      <a:r>
                        <a:rPr lang="tr-TR" sz="2000" b="1" dirty="0" smtClean="0">
                          <a:latin typeface="+mj-lt"/>
                        </a:rPr>
                        <a:t>PUAN TÜRÜ</a:t>
                      </a:r>
                      <a:endParaRPr lang="tr-TR" sz="2000" b="1" dirty="0">
                        <a:latin typeface="+mj-lt"/>
                      </a:endParaRPr>
                    </a:p>
                  </a:txBody>
                  <a:tcPr anchor="ctr"/>
                </a:tc>
                <a:tc>
                  <a:txBody>
                    <a:bodyPr/>
                    <a:lstStyle/>
                    <a:p>
                      <a:pPr algn="ctr">
                        <a:lnSpc>
                          <a:spcPct val="100000"/>
                        </a:lnSpc>
                      </a:pPr>
                      <a:r>
                        <a:rPr lang="tr-TR" sz="2000" b="1" dirty="0" smtClean="0">
                          <a:latin typeface="+mj-lt"/>
                        </a:rPr>
                        <a:t>TÜRKÇE</a:t>
                      </a:r>
                      <a:endParaRPr lang="tr-TR" sz="2000" b="1" dirty="0">
                        <a:latin typeface="+mj-lt"/>
                      </a:endParaRPr>
                    </a:p>
                  </a:txBody>
                  <a:tcPr anchor="ctr"/>
                </a:tc>
                <a:tc>
                  <a:txBody>
                    <a:bodyPr/>
                    <a:lstStyle/>
                    <a:p>
                      <a:pPr algn="ctr">
                        <a:lnSpc>
                          <a:spcPct val="100000"/>
                        </a:lnSpc>
                      </a:pPr>
                      <a:r>
                        <a:rPr lang="tr-TR" sz="2000" b="1" dirty="0" smtClean="0">
                          <a:latin typeface="+mj-lt"/>
                        </a:rPr>
                        <a:t>SOSYAL BİLİMLER</a:t>
                      </a:r>
                      <a:endParaRPr lang="tr-TR" sz="2000" b="1" dirty="0">
                        <a:latin typeface="+mj-lt"/>
                      </a:endParaRPr>
                    </a:p>
                  </a:txBody>
                  <a:tcPr anchor="ctr"/>
                </a:tc>
                <a:tc>
                  <a:txBody>
                    <a:bodyPr/>
                    <a:lstStyle/>
                    <a:p>
                      <a:pPr algn="ctr">
                        <a:lnSpc>
                          <a:spcPct val="100000"/>
                        </a:lnSpc>
                      </a:pPr>
                      <a:r>
                        <a:rPr lang="tr-TR" sz="2000" b="1" dirty="0" smtClean="0">
                          <a:latin typeface="+mj-lt"/>
                        </a:rPr>
                        <a:t>MATEMATİK</a:t>
                      </a:r>
                      <a:endParaRPr lang="tr-TR" sz="2000" b="1" dirty="0">
                        <a:latin typeface="+mj-lt"/>
                      </a:endParaRPr>
                    </a:p>
                  </a:txBody>
                  <a:tcPr anchor="ctr"/>
                </a:tc>
                <a:tc>
                  <a:txBody>
                    <a:bodyPr/>
                    <a:lstStyle/>
                    <a:p>
                      <a:pPr algn="ctr">
                        <a:lnSpc>
                          <a:spcPct val="100000"/>
                        </a:lnSpc>
                      </a:pPr>
                      <a:r>
                        <a:rPr lang="tr-TR" sz="2000" b="1" dirty="0" smtClean="0">
                          <a:latin typeface="+mj-lt"/>
                        </a:rPr>
                        <a:t>FEN BİLİMLERİ</a:t>
                      </a:r>
                      <a:endParaRPr lang="tr-TR" sz="2000" b="1" dirty="0">
                        <a:latin typeface="+mj-lt"/>
                      </a:endParaRPr>
                    </a:p>
                  </a:txBody>
                  <a:tcPr anchor="ctr"/>
                </a:tc>
              </a:tr>
              <a:tr h="873372">
                <a:tc>
                  <a:txBody>
                    <a:bodyPr/>
                    <a:lstStyle/>
                    <a:p>
                      <a:pPr algn="r">
                        <a:lnSpc>
                          <a:spcPct val="100000"/>
                        </a:lnSpc>
                      </a:pPr>
                      <a:r>
                        <a:rPr lang="tr-TR" sz="2800" b="1" dirty="0" smtClean="0">
                          <a:solidFill>
                            <a:schemeClr val="bg2">
                              <a:lumMod val="50000"/>
                            </a:schemeClr>
                          </a:solidFill>
                          <a:latin typeface="+mj-lt"/>
                        </a:rPr>
                        <a:t>YGS-1</a:t>
                      </a:r>
                      <a:endParaRPr lang="tr-TR" sz="2800" b="1" dirty="0">
                        <a:solidFill>
                          <a:schemeClr val="bg2">
                            <a:lumMod val="50000"/>
                          </a:schemeClr>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3">
                        <a:lumMod val="20000"/>
                        <a:lumOff val="80000"/>
                      </a:schemeClr>
                    </a:solidFill>
                  </a:tcPr>
                </a:tc>
              </a:tr>
              <a:tr h="741350">
                <a:tc>
                  <a:txBody>
                    <a:bodyPr/>
                    <a:lstStyle/>
                    <a:p>
                      <a:pPr algn="r">
                        <a:lnSpc>
                          <a:spcPct val="100000"/>
                        </a:lnSpc>
                      </a:pPr>
                      <a:r>
                        <a:rPr lang="tr-TR" sz="2800" b="1" dirty="0" smtClean="0">
                          <a:solidFill>
                            <a:schemeClr val="bg2">
                              <a:lumMod val="50000"/>
                            </a:schemeClr>
                          </a:solidFill>
                          <a:latin typeface="+mj-lt"/>
                        </a:rPr>
                        <a:t>YGS-2</a:t>
                      </a:r>
                      <a:endParaRPr lang="tr-TR" sz="2800" b="1" dirty="0">
                        <a:solidFill>
                          <a:schemeClr val="bg2">
                            <a:lumMod val="50000"/>
                          </a:schemeClr>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3">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YGS-3</a:t>
                      </a:r>
                      <a:endParaRPr lang="tr-TR" sz="2800" b="1" dirty="0">
                        <a:solidFill>
                          <a:schemeClr val="bg2">
                            <a:lumMod val="50000"/>
                          </a:schemeClr>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6">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YGS-4</a:t>
                      </a:r>
                      <a:endParaRPr lang="tr-TR" sz="2800" b="1" dirty="0">
                        <a:solidFill>
                          <a:schemeClr val="bg2">
                            <a:lumMod val="50000"/>
                          </a:schemeClr>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6">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YGS-5</a:t>
                      </a:r>
                      <a:endParaRPr lang="tr-TR" sz="2800" b="1" dirty="0">
                        <a:solidFill>
                          <a:schemeClr val="bg2">
                            <a:lumMod val="50000"/>
                          </a:schemeClr>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37</a:t>
                      </a:r>
                      <a:endParaRPr lang="tr-TR" sz="3200" b="1" dirty="0">
                        <a:solidFill>
                          <a:srgbClr val="FF0000"/>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33</a:t>
                      </a:r>
                      <a:endParaRPr lang="tr-TR" sz="3200" b="1" dirty="0">
                        <a:solidFill>
                          <a:srgbClr val="FF0000"/>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tx1">
                        <a:lumMod val="85000"/>
                      </a:schemeClr>
                    </a:solidFill>
                  </a:tcPr>
                </a:tc>
              </a:tr>
              <a:tr h="873372">
                <a:tc>
                  <a:txBody>
                    <a:bodyPr/>
                    <a:lstStyle/>
                    <a:p>
                      <a:pPr algn="r">
                        <a:lnSpc>
                          <a:spcPct val="100000"/>
                        </a:lnSpc>
                      </a:pPr>
                      <a:r>
                        <a:rPr lang="tr-TR" sz="2800" b="1" dirty="0" smtClean="0">
                          <a:solidFill>
                            <a:schemeClr val="bg2">
                              <a:lumMod val="50000"/>
                            </a:schemeClr>
                          </a:solidFill>
                          <a:latin typeface="+mj-lt"/>
                        </a:rPr>
                        <a:t>YGS-6</a:t>
                      </a:r>
                      <a:endParaRPr lang="tr-TR" sz="2800" b="1" dirty="0">
                        <a:solidFill>
                          <a:schemeClr val="bg2">
                            <a:lumMod val="50000"/>
                          </a:schemeClr>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33</a:t>
                      </a:r>
                      <a:endParaRPr lang="tr-TR" sz="3200" b="1" dirty="0">
                        <a:solidFill>
                          <a:srgbClr val="FF0000"/>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37</a:t>
                      </a:r>
                      <a:endParaRPr lang="tr-TR" sz="3200" b="1" dirty="0">
                        <a:solidFill>
                          <a:srgbClr val="FF0000"/>
                        </a:solidFill>
                        <a:latin typeface="+mj-lt"/>
                      </a:endParaRPr>
                    </a:p>
                  </a:txBody>
                  <a:tcPr anchor="ctr">
                    <a:solidFill>
                      <a:schemeClr val="tx1">
                        <a:lumMod val="85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tx1">
                        <a:lumMod val="85000"/>
                      </a:schemeClr>
                    </a:solidFill>
                  </a:tcPr>
                </a:tc>
              </a:tr>
            </a:tbl>
          </a:graphicData>
        </a:graphic>
      </p:graphicFrame>
      <p:sp>
        <p:nvSpPr>
          <p:cNvPr id="6" name="5 Metin kutusu"/>
          <p:cNvSpPr txBox="1"/>
          <p:nvPr/>
        </p:nvSpPr>
        <p:spPr>
          <a:xfrm>
            <a:off x="34512" y="3385809"/>
            <a:ext cx="677108" cy="1584176"/>
          </a:xfrm>
          <a:prstGeom prst="rect">
            <a:avLst/>
          </a:prstGeom>
          <a:noFill/>
        </p:spPr>
        <p:txBody>
          <a:bodyPr vert="vert270" wrap="square" rtlCol="0">
            <a:spAutoFit/>
          </a:bodyPr>
          <a:lstStyle/>
          <a:p>
            <a:pPr algn="ctr"/>
            <a:r>
              <a:rPr lang="tr-TR" sz="3200" b="1" dirty="0" smtClean="0">
                <a:solidFill>
                  <a:schemeClr val="accent2"/>
                </a:solidFill>
              </a:rPr>
              <a:t>SÖZEL</a:t>
            </a:r>
            <a:endParaRPr lang="tr-TR" sz="2400" b="1" dirty="0">
              <a:solidFill>
                <a:schemeClr val="accent2"/>
              </a:solidFill>
            </a:endParaRPr>
          </a:p>
        </p:txBody>
      </p:sp>
      <p:sp>
        <p:nvSpPr>
          <p:cNvPr id="7" name="6 Metin kutusu"/>
          <p:cNvSpPr txBox="1"/>
          <p:nvPr/>
        </p:nvSpPr>
        <p:spPr>
          <a:xfrm>
            <a:off x="18380" y="5039310"/>
            <a:ext cx="615553" cy="1754326"/>
          </a:xfrm>
          <a:prstGeom prst="rect">
            <a:avLst/>
          </a:prstGeom>
          <a:noFill/>
        </p:spPr>
        <p:txBody>
          <a:bodyPr vert="vert270" wrap="square" rtlCol="0">
            <a:spAutoFit/>
          </a:bodyPr>
          <a:lstStyle/>
          <a:p>
            <a:pPr algn="ctr"/>
            <a:r>
              <a:rPr lang="tr-TR" sz="3200" b="1" dirty="0" smtClean="0">
                <a:solidFill>
                  <a:schemeClr val="accent2"/>
                </a:solidFill>
              </a:rPr>
              <a:t>EA</a:t>
            </a:r>
            <a:endParaRPr lang="tr-TR" sz="3200" b="1" dirty="0">
              <a:solidFill>
                <a:schemeClr val="accent2"/>
              </a:solidFill>
            </a:endParaRPr>
          </a:p>
        </p:txBody>
      </p:sp>
      <p:sp>
        <p:nvSpPr>
          <p:cNvPr id="9" name="8 Metin kutusu"/>
          <p:cNvSpPr txBox="1"/>
          <p:nvPr/>
        </p:nvSpPr>
        <p:spPr>
          <a:xfrm>
            <a:off x="18380" y="1612993"/>
            <a:ext cx="677108" cy="1772816"/>
          </a:xfrm>
          <a:prstGeom prst="rect">
            <a:avLst/>
          </a:prstGeom>
          <a:noFill/>
        </p:spPr>
        <p:txBody>
          <a:bodyPr vert="vert270" wrap="square" rtlCol="0">
            <a:spAutoFit/>
          </a:bodyPr>
          <a:lstStyle/>
          <a:p>
            <a:pPr algn="ctr"/>
            <a:r>
              <a:rPr lang="tr-TR" sz="3200" b="1" dirty="0" smtClean="0">
                <a:solidFill>
                  <a:schemeClr val="accent2"/>
                </a:solidFill>
              </a:rPr>
              <a:t>SAYISAL</a:t>
            </a:r>
            <a:endParaRPr lang="tr-TR" sz="3200" b="1" dirty="0">
              <a:solidFill>
                <a:schemeClr val="accent2"/>
              </a:solidFill>
            </a:endParaRPr>
          </a:p>
        </p:txBody>
      </p:sp>
    </p:spTree>
  </p:cSld>
  <p:clrMapOvr>
    <a:masterClrMapping/>
  </p:clrMapOvr>
  <p:transition advTm="1614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548680"/>
            <a:ext cx="7772400" cy="1362456"/>
          </a:xfrm>
        </p:spPr>
        <p:txBody>
          <a:bodyPr anchor="ctr"/>
          <a:lstStyle/>
          <a:p>
            <a:pPr algn="ctr"/>
            <a:r>
              <a:rPr lang="tr-TR" dirty="0" smtClean="0"/>
              <a:t>YGS BARAJLARI</a:t>
            </a:r>
            <a:endParaRPr lang="tr-TR" dirty="0"/>
          </a:p>
        </p:txBody>
      </p:sp>
      <p:sp>
        <p:nvSpPr>
          <p:cNvPr id="3" name="2 Metin Yer Tutucusu"/>
          <p:cNvSpPr>
            <a:spLocks noGrp="1"/>
          </p:cNvSpPr>
          <p:nvPr>
            <p:ph type="body" idx="1"/>
          </p:nvPr>
        </p:nvSpPr>
        <p:spPr>
          <a:xfrm>
            <a:off x="530352" y="1700808"/>
            <a:ext cx="7772400" cy="5157192"/>
          </a:xfrm>
        </p:spPr>
        <p:txBody>
          <a:bodyPr>
            <a:normAutofit/>
          </a:bodyPr>
          <a:lstStyle/>
          <a:p>
            <a:r>
              <a:rPr lang="tr-TR" sz="3600" b="1" dirty="0" smtClean="0">
                <a:solidFill>
                  <a:srgbClr val="FFFF00"/>
                </a:solidFill>
              </a:rPr>
              <a:t>150 BARAJI </a:t>
            </a:r>
          </a:p>
          <a:p>
            <a:r>
              <a:rPr lang="tr-TR" dirty="0" smtClean="0"/>
              <a:t>*ÖNLİSANS PROGRAMLAR</a:t>
            </a:r>
          </a:p>
          <a:p>
            <a:r>
              <a:rPr lang="tr-TR" dirty="0" smtClean="0">
                <a:solidFill>
                  <a:schemeClr val="bg1"/>
                </a:solidFill>
              </a:rPr>
              <a:t>*AÇIKÖĞRETİM ÖNLİSANS-LİSANS PROGRAMLARI</a:t>
            </a:r>
          </a:p>
          <a:p>
            <a:r>
              <a:rPr lang="tr-TR" dirty="0" smtClean="0"/>
              <a:t>*ÖZEL YETENEK PROGRAMLARI</a:t>
            </a:r>
          </a:p>
          <a:p>
            <a:endParaRPr lang="tr-TR" dirty="0" smtClean="0"/>
          </a:p>
          <a:p>
            <a:r>
              <a:rPr lang="tr-TR" sz="3600" b="1" dirty="0" smtClean="0">
                <a:solidFill>
                  <a:srgbClr val="FFFF00"/>
                </a:solidFill>
              </a:rPr>
              <a:t>180 BARAJI</a:t>
            </a:r>
          </a:p>
          <a:p>
            <a:r>
              <a:rPr lang="tr-TR" dirty="0" smtClean="0"/>
              <a:t>*YGS İLE ALAN LİSANS PROGRAMLARI</a:t>
            </a:r>
          </a:p>
          <a:p>
            <a:r>
              <a:rPr lang="tr-TR" dirty="0" smtClean="0">
                <a:solidFill>
                  <a:schemeClr val="bg1"/>
                </a:solidFill>
              </a:rPr>
              <a:t>*LYS SINAVINA GİRİŞ BARAJI</a:t>
            </a:r>
          </a:p>
          <a:p>
            <a:r>
              <a:rPr lang="tr-TR" sz="2000" i="1" dirty="0" smtClean="0"/>
              <a:t>(POLİS-ASTSUBAY BARAJLARI HER YIL ALIM MİKTARINA GÖRE DEĞİŞMEKTEDİR)</a:t>
            </a:r>
          </a:p>
          <a:p>
            <a:r>
              <a:rPr lang="tr-TR" dirty="0" smtClean="0"/>
              <a:t> </a:t>
            </a:r>
            <a:endParaRPr lang="tr-TR" dirty="0"/>
          </a:p>
        </p:txBody>
      </p:sp>
    </p:spTree>
  </p:cSld>
  <p:clrMapOvr>
    <a:masterClrMapping/>
  </p:clrMapOvr>
  <p:transition advTm="14785"/>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lu Çerçeve 3"/>
          <p:cNvSpPr/>
          <p:nvPr/>
        </p:nvSpPr>
        <p:spPr>
          <a:xfrm>
            <a:off x="371475" y="431800"/>
            <a:ext cx="8385175" cy="6048375"/>
          </a:xfrm>
          <a:prstGeom prst="bevel">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tr-TR" sz="2400" b="1" i="0" dirty="0">
                <a:solidFill>
                  <a:srgbClr val="C00000"/>
                </a:solidFill>
                <a:latin typeface="Arial Black" pitchFamily="34" charset="0"/>
              </a:rPr>
              <a:t>YGS NET-PUAN</a:t>
            </a: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solidFill>
                <a:srgbClr val="FF0000"/>
              </a:solidFill>
            </a:endParaRPr>
          </a:p>
          <a:p>
            <a:pPr algn="ctr" eaLnBrk="1" hangingPunct="1">
              <a:defRPr/>
            </a:pPr>
            <a:endParaRPr lang="tr-TR" sz="2800" b="1" i="0" dirty="0"/>
          </a:p>
          <a:p>
            <a:pPr eaLnBrk="1" hangingPunct="1">
              <a:defRPr/>
            </a:pPr>
            <a:endParaRPr lang="tr-TR" sz="2400" b="1" dirty="0"/>
          </a:p>
          <a:p>
            <a:pPr eaLnBrk="1" hangingPunct="1">
              <a:defRPr/>
            </a:pPr>
            <a:endParaRPr lang="tr-TR" sz="3200" b="1" dirty="0"/>
          </a:p>
          <a:p>
            <a:pPr eaLnBrk="1" hangingPunct="1">
              <a:defRPr/>
            </a:pPr>
            <a:endParaRPr lang="tr-TR" sz="3200" b="1" dirty="0"/>
          </a:p>
        </p:txBody>
      </p:sp>
      <p:graphicFrame>
        <p:nvGraphicFramePr>
          <p:cNvPr id="2" name="Tablo 1"/>
          <p:cNvGraphicFramePr>
            <a:graphicFrameLocks noGrp="1"/>
          </p:cNvGraphicFramePr>
          <p:nvPr/>
        </p:nvGraphicFramePr>
        <p:xfrm>
          <a:off x="1135063" y="1244600"/>
          <a:ext cx="6857998" cy="4422776"/>
        </p:xfrm>
        <a:graphic>
          <a:graphicData uri="http://schemas.openxmlformats.org/drawingml/2006/table">
            <a:tbl>
              <a:tblPr firstRow="1" bandRow="1">
                <a:tableStyleId>{5C22544A-7EE6-4342-B048-85BDC9FD1C3A}</a:tableStyleId>
              </a:tblPr>
              <a:tblGrid>
                <a:gridCol w="979714"/>
                <a:gridCol w="979714"/>
                <a:gridCol w="979714"/>
                <a:gridCol w="979714"/>
                <a:gridCol w="979714"/>
                <a:gridCol w="979714"/>
                <a:gridCol w="979714"/>
              </a:tblGrid>
              <a:tr h="1389165">
                <a:tc>
                  <a:txBody>
                    <a:bodyPr/>
                    <a:lstStyle/>
                    <a:p>
                      <a:endParaRPr lang="tr-TR" sz="1600" dirty="0"/>
                    </a:p>
                  </a:txBody>
                  <a:tcPr marL="91427" marR="91427" marT="45727" marB="45727"/>
                </a:tc>
                <a:tc>
                  <a:txBody>
                    <a:bodyPr/>
                    <a:lstStyle/>
                    <a:p>
                      <a:pPr algn="ctr"/>
                      <a:r>
                        <a:rPr lang="tr-TR" sz="1800" dirty="0" smtClean="0"/>
                        <a:t>20T, 5M, </a:t>
                      </a:r>
                    </a:p>
                    <a:p>
                      <a:pPr algn="ctr"/>
                      <a:r>
                        <a:rPr lang="tr-TR" sz="1800" dirty="0" smtClean="0"/>
                        <a:t>20S </a:t>
                      </a:r>
                      <a:endParaRPr lang="tr-TR" sz="1800" dirty="0"/>
                    </a:p>
                  </a:txBody>
                  <a:tcPr marL="91427" marR="91427" marT="45727" marB="45727"/>
                </a:tc>
                <a:tc>
                  <a:txBody>
                    <a:bodyPr/>
                    <a:lstStyle/>
                    <a:p>
                      <a:r>
                        <a:rPr lang="tr-TR" sz="1800" dirty="0" smtClean="0"/>
                        <a:t>15T,</a:t>
                      </a:r>
                    </a:p>
                    <a:p>
                      <a:r>
                        <a:rPr lang="tr-TR" sz="1800" dirty="0" smtClean="0"/>
                        <a:t>15S,</a:t>
                      </a:r>
                    </a:p>
                    <a:p>
                      <a:r>
                        <a:rPr lang="tr-TR" sz="1800" dirty="0" smtClean="0"/>
                        <a:t>5M</a:t>
                      </a:r>
                    </a:p>
                  </a:txBody>
                  <a:tcPr marL="91427" marR="91427" marT="45727" marB="45727"/>
                </a:tc>
                <a:tc>
                  <a:txBody>
                    <a:bodyPr/>
                    <a:lstStyle/>
                    <a:p>
                      <a:r>
                        <a:rPr lang="tr-TR" sz="1800" dirty="0" smtClean="0"/>
                        <a:t>15T,</a:t>
                      </a:r>
                    </a:p>
                    <a:p>
                      <a:r>
                        <a:rPr lang="tr-TR" sz="1800" dirty="0" smtClean="0"/>
                        <a:t>15S</a:t>
                      </a:r>
                    </a:p>
                    <a:p>
                      <a:endParaRPr lang="tr-TR" sz="1800" dirty="0"/>
                    </a:p>
                  </a:txBody>
                  <a:tcPr marL="91427" marR="91427" marT="45727" marB="45727"/>
                </a:tc>
                <a:tc>
                  <a:txBody>
                    <a:bodyPr/>
                    <a:lstStyle/>
                    <a:p>
                      <a:r>
                        <a:rPr lang="tr-TR" sz="1800" dirty="0" smtClean="0"/>
                        <a:t>5T,</a:t>
                      </a:r>
                    </a:p>
                    <a:p>
                      <a:r>
                        <a:rPr lang="tr-TR" sz="1800" dirty="0" smtClean="0"/>
                        <a:t>5S,</a:t>
                      </a:r>
                    </a:p>
                    <a:p>
                      <a:r>
                        <a:rPr lang="tr-TR" sz="1800" dirty="0" smtClean="0"/>
                        <a:t>15M,</a:t>
                      </a:r>
                    </a:p>
                    <a:p>
                      <a:r>
                        <a:rPr lang="tr-TR" sz="1800" dirty="0" smtClean="0"/>
                        <a:t>10F</a:t>
                      </a:r>
                      <a:endParaRPr lang="tr-TR" sz="1800" dirty="0"/>
                    </a:p>
                  </a:txBody>
                  <a:tcPr marL="91427" marR="91427" marT="45727" marB="45727"/>
                </a:tc>
                <a:tc>
                  <a:txBody>
                    <a:bodyPr/>
                    <a:lstStyle/>
                    <a:p>
                      <a:r>
                        <a:rPr lang="tr-TR" sz="1800" dirty="0" smtClean="0"/>
                        <a:t>20T,</a:t>
                      </a:r>
                    </a:p>
                    <a:p>
                      <a:r>
                        <a:rPr lang="tr-TR" sz="1800" dirty="0" smtClean="0"/>
                        <a:t>10S,</a:t>
                      </a:r>
                    </a:p>
                    <a:p>
                      <a:r>
                        <a:rPr lang="tr-TR" sz="1800" dirty="0" smtClean="0"/>
                        <a:t>30M,</a:t>
                      </a:r>
                    </a:p>
                    <a:p>
                      <a:r>
                        <a:rPr lang="tr-TR" sz="1800" dirty="0" smtClean="0"/>
                        <a:t>30F</a:t>
                      </a:r>
                      <a:endParaRPr lang="tr-TR" sz="1800" dirty="0"/>
                    </a:p>
                  </a:txBody>
                  <a:tcPr marL="91427" marR="91427" marT="45727" marB="45727"/>
                </a:tc>
                <a:tc>
                  <a:txBody>
                    <a:bodyPr/>
                    <a:lstStyle/>
                    <a:p>
                      <a:r>
                        <a:rPr lang="tr-TR" sz="1800" dirty="0" smtClean="0"/>
                        <a:t>20T,</a:t>
                      </a:r>
                    </a:p>
                    <a:p>
                      <a:r>
                        <a:rPr lang="tr-TR" sz="1800" dirty="0" smtClean="0"/>
                        <a:t>20S,</a:t>
                      </a:r>
                    </a:p>
                    <a:p>
                      <a:r>
                        <a:rPr lang="tr-TR" sz="1800" dirty="0" smtClean="0"/>
                        <a:t>20M,</a:t>
                      </a:r>
                    </a:p>
                    <a:p>
                      <a:r>
                        <a:rPr lang="tr-TR" sz="1800" dirty="0" smtClean="0"/>
                        <a:t>20F</a:t>
                      </a:r>
                      <a:endParaRPr lang="tr-TR" sz="1800" dirty="0"/>
                    </a:p>
                  </a:txBody>
                  <a:tcPr marL="91427" marR="91427" marT="45727" marB="45727"/>
                </a:tc>
              </a:tr>
              <a:tr h="433373">
                <a:tc>
                  <a:txBody>
                    <a:bodyPr/>
                    <a:lstStyle/>
                    <a:p>
                      <a:r>
                        <a:rPr lang="tr-TR" sz="1600" dirty="0" smtClean="0"/>
                        <a:t>YGS-1</a:t>
                      </a:r>
                      <a:endParaRPr lang="tr-TR" sz="1600" dirty="0"/>
                    </a:p>
                  </a:txBody>
                  <a:tcPr marL="91427" marR="91427" marT="45727" marB="45727"/>
                </a:tc>
                <a:tc>
                  <a:txBody>
                    <a:bodyPr/>
                    <a:lstStyle/>
                    <a:p>
                      <a:r>
                        <a:rPr lang="tr-TR" sz="1600" dirty="0" smtClean="0"/>
                        <a:t>178</a:t>
                      </a:r>
                      <a:endParaRPr lang="tr-TR" sz="1600" dirty="0"/>
                    </a:p>
                  </a:txBody>
                  <a:tcPr marL="91427" marR="91427" marT="45727" marB="45727"/>
                </a:tc>
                <a:tc>
                  <a:txBody>
                    <a:bodyPr/>
                    <a:lstStyle/>
                    <a:p>
                      <a:r>
                        <a:rPr lang="tr-TR" sz="1600" dirty="0" smtClean="0"/>
                        <a:t>163</a:t>
                      </a:r>
                      <a:endParaRPr lang="tr-TR" sz="1600" dirty="0"/>
                    </a:p>
                  </a:txBody>
                  <a:tcPr marL="91427" marR="91427" marT="45727" marB="45727"/>
                </a:tc>
                <a:tc>
                  <a:txBody>
                    <a:bodyPr/>
                    <a:lstStyle/>
                    <a:p>
                      <a:r>
                        <a:rPr lang="tr-TR" sz="1600" dirty="0" smtClean="0"/>
                        <a:t>144</a:t>
                      </a:r>
                      <a:endParaRPr lang="tr-TR" sz="1600" dirty="0"/>
                    </a:p>
                  </a:txBody>
                  <a:tcPr marL="91427" marR="91427" marT="45727" marB="45727"/>
                </a:tc>
                <a:tc>
                  <a:txBody>
                    <a:bodyPr/>
                    <a:lstStyle/>
                    <a:p>
                      <a:r>
                        <a:rPr lang="tr-TR" sz="1600" dirty="0" smtClean="0"/>
                        <a:t>204</a:t>
                      </a:r>
                      <a:endParaRPr lang="tr-TR" sz="1600" dirty="0"/>
                    </a:p>
                  </a:txBody>
                  <a:tcPr marL="91427" marR="91427" marT="45727" marB="45727"/>
                </a:tc>
                <a:tc>
                  <a:txBody>
                    <a:bodyPr/>
                    <a:lstStyle/>
                    <a:p>
                      <a:r>
                        <a:rPr lang="tr-TR" sz="1600" dirty="0" smtClean="0"/>
                        <a:t>363</a:t>
                      </a:r>
                      <a:endParaRPr lang="tr-TR" sz="1600" dirty="0"/>
                    </a:p>
                  </a:txBody>
                  <a:tcPr marL="91427" marR="91427" marT="45727" marB="45727"/>
                </a:tc>
                <a:tc>
                  <a:txBody>
                    <a:bodyPr/>
                    <a:lstStyle/>
                    <a:p>
                      <a:r>
                        <a:rPr lang="tr-TR" sz="1600" dirty="0" smtClean="0"/>
                        <a:t>302</a:t>
                      </a:r>
                      <a:endParaRPr lang="tr-TR" sz="1600" dirty="0"/>
                    </a:p>
                  </a:txBody>
                  <a:tcPr marL="91427" marR="91427" marT="45727" marB="45727"/>
                </a:tc>
              </a:tr>
              <a:tr h="433373">
                <a:tc>
                  <a:txBody>
                    <a:bodyPr/>
                    <a:lstStyle/>
                    <a:p>
                      <a:r>
                        <a:rPr lang="tr-TR" sz="1600" dirty="0" smtClean="0"/>
                        <a:t>YGS-2</a:t>
                      </a:r>
                      <a:endParaRPr lang="tr-TR" sz="1600" dirty="0"/>
                    </a:p>
                  </a:txBody>
                  <a:tcPr marL="91427" marR="91427" marT="45727" marB="45727"/>
                </a:tc>
                <a:tc>
                  <a:txBody>
                    <a:bodyPr/>
                    <a:lstStyle/>
                    <a:p>
                      <a:r>
                        <a:rPr lang="tr-TR" sz="1600" dirty="0" smtClean="0"/>
                        <a:t>173</a:t>
                      </a:r>
                      <a:endParaRPr lang="tr-TR" sz="1600" dirty="0"/>
                    </a:p>
                  </a:txBody>
                  <a:tcPr marL="91427" marR="91427" marT="45727" marB="45727"/>
                </a:tc>
                <a:tc>
                  <a:txBody>
                    <a:bodyPr/>
                    <a:lstStyle/>
                    <a:p>
                      <a:r>
                        <a:rPr lang="tr-TR" sz="1600" dirty="0" smtClean="0"/>
                        <a:t>158</a:t>
                      </a:r>
                      <a:endParaRPr lang="tr-TR" sz="1600" dirty="0"/>
                    </a:p>
                  </a:txBody>
                  <a:tcPr marL="91427" marR="91427" marT="45727" marB="45727"/>
                </a:tc>
                <a:tc>
                  <a:txBody>
                    <a:bodyPr/>
                    <a:lstStyle/>
                    <a:p>
                      <a:r>
                        <a:rPr lang="tr-TR" sz="1600" dirty="0" smtClean="0"/>
                        <a:t>143</a:t>
                      </a:r>
                      <a:endParaRPr lang="tr-TR" sz="1600" dirty="0"/>
                    </a:p>
                  </a:txBody>
                  <a:tcPr marL="91427" marR="91427" marT="45727" marB="45727"/>
                </a:tc>
                <a:tc>
                  <a:txBody>
                    <a:bodyPr/>
                    <a:lstStyle/>
                    <a:p>
                      <a:r>
                        <a:rPr lang="tr-TR" sz="1600" dirty="0" smtClean="0"/>
                        <a:t>199</a:t>
                      </a:r>
                      <a:endParaRPr lang="tr-TR" sz="1600" dirty="0"/>
                    </a:p>
                  </a:txBody>
                  <a:tcPr marL="91427" marR="91427" marT="45727" marB="45727"/>
                </a:tc>
                <a:tc>
                  <a:txBody>
                    <a:bodyPr/>
                    <a:lstStyle/>
                    <a:p>
                      <a:r>
                        <a:rPr lang="tr-TR" sz="1600" dirty="0" smtClean="0"/>
                        <a:t>364</a:t>
                      </a:r>
                      <a:endParaRPr lang="tr-TR" sz="1600" dirty="0"/>
                    </a:p>
                  </a:txBody>
                  <a:tcPr marL="91427" marR="91427" marT="45727" marB="45727"/>
                </a:tc>
                <a:tc>
                  <a:txBody>
                    <a:bodyPr/>
                    <a:lstStyle/>
                    <a:p>
                      <a:r>
                        <a:rPr lang="tr-TR" sz="1600" dirty="0" smtClean="0"/>
                        <a:t>302</a:t>
                      </a:r>
                      <a:endParaRPr lang="tr-TR" sz="1600" dirty="0"/>
                    </a:p>
                  </a:txBody>
                  <a:tcPr marL="91427" marR="91427" marT="45727" marB="45727"/>
                </a:tc>
              </a:tr>
              <a:tr h="433373">
                <a:tc>
                  <a:txBody>
                    <a:bodyPr/>
                    <a:lstStyle/>
                    <a:p>
                      <a:r>
                        <a:rPr lang="tr-TR" sz="1600" dirty="0" smtClean="0"/>
                        <a:t>YGS-3</a:t>
                      </a:r>
                      <a:endParaRPr lang="tr-TR" sz="1600" dirty="0"/>
                    </a:p>
                  </a:txBody>
                  <a:tcPr marL="91427" marR="91427" marT="45727" marB="45727"/>
                </a:tc>
                <a:tc>
                  <a:txBody>
                    <a:bodyPr/>
                    <a:lstStyle/>
                    <a:p>
                      <a:r>
                        <a:rPr lang="tr-TR" sz="1600" dirty="0" smtClean="0"/>
                        <a:t>252</a:t>
                      </a:r>
                      <a:endParaRPr lang="tr-TR" sz="1600" dirty="0"/>
                    </a:p>
                  </a:txBody>
                  <a:tcPr marL="91427" marR="91427" marT="45727" marB="45727"/>
                </a:tc>
                <a:tc>
                  <a:txBody>
                    <a:bodyPr/>
                    <a:lstStyle/>
                    <a:p>
                      <a:r>
                        <a:rPr lang="tr-TR" sz="1600" dirty="0" smtClean="0"/>
                        <a:t>216</a:t>
                      </a:r>
                      <a:endParaRPr lang="tr-TR" sz="1600" dirty="0"/>
                    </a:p>
                  </a:txBody>
                  <a:tcPr marL="91427" marR="91427" marT="45727" marB="45727"/>
                </a:tc>
                <a:tc>
                  <a:txBody>
                    <a:bodyPr/>
                    <a:lstStyle/>
                    <a:p>
                      <a:r>
                        <a:rPr lang="tr-TR" sz="1600" dirty="0" smtClean="0"/>
                        <a:t>206</a:t>
                      </a:r>
                      <a:endParaRPr lang="tr-TR" sz="1600" dirty="0"/>
                    </a:p>
                  </a:txBody>
                  <a:tcPr marL="91427" marR="91427" marT="45727" marB="45727"/>
                </a:tc>
                <a:tc>
                  <a:txBody>
                    <a:bodyPr/>
                    <a:lstStyle/>
                    <a:p>
                      <a:r>
                        <a:rPr lang="tr-TR" sz="1600" dirty="0" smtClean="0"/>
                        <a:t>174</a:t>
                      </a:r>
                      <a:endParaRPr lang="tr-TR" sz="1600" dirty="0"/>
                    </a:p>
                  </a:txBody>
                  <a:tcPr marL="91427" marR="91427" marT="45727" marB="45727"/>
                </a:tc>
                <a:tc>
                  <a:txBody>
                    <a:bodyPr/>
                    <a:lstStyle/>
                    <a:p>
                      <a:r>
                        <a:rPr lang="tr-TR" sz="1600" dirty="0" smtClean="0"/>
                        <a:t>300</a:t>
                      </a:r>
                      <a:endParaRPr lang="tr-TR" sz="1600" dirty="0"/>
                    </a:p>
                  </a:txBody>
                  <a:tcPr marL="91427" marR="91427" marT="45727" marB="45727"/>
                </a:tc>
                <a:tc>
                  <a:txBody>
                    <a:bodyPr/>
                    <a:lstStyle/>
                    <a:p>
                      <a:r>
                        <a:rPr lang="tr-TR" sz="1600" dirty="0" smtClean="0"/>
                        <a:t>303</a:t>
                      </a:r>
                      <a:endParaRPr lang="tr-TR" sz="1600" dirty="0"/>
                    </a:p>
                  </a:txBody>
                  <a:tcPr marL="91427" marR="91427" marT="45727" marB="45727"/>
                </a:tc>
              </a:tr>
              <a:tr h="433373">
                <a:tc>
                  <a:txBody>
                    <a:bodyPr/>
                    <a:lstStyle/>
                    <a:p>
                      <a:r>
                        <a:rPr lang="tr-TR" sz="1600" dirty="0" smtClean="0"/>
                        <a:t>YGS-4</a:t>
                      </a:r>
                      <a:endParaRPr lang="tr-TR" sz="1600" dirty="0"/>
                    </a:p>
                  </a:txBody>
                  <a:tcPr marL="91427" marR="91427" marT="45727" marB="45727"/>
                </a:tc>
                <a:tc>
                  <a:txBody>
                    <a:bodyPr/>
                    <a:lstStyle/>
                    <a:p>
                      <a:r>
                        <a:rPr lang="tr-TR" sz="1600" dirty="0" smtClean="0"/>
                        <a:t>253</a:t>
                      </a:r>
                      <a:endParaRPr lang="tr-TR" sz="1600" dirty="0"/>
                    </a:p>
                  </a:txBody>
                  <a:tcPr marL="91427" marR="91427" marT="45727" marB="45727"/>
                </a:tc>
                <a:tc>
                  <a:txBody>
                    <a:bodyPr/>
                    <a:lstStyle/>
                    <a:p>
                      <a:r>
                        <a:rPr lang="tr-TR" sz="1600" dirty="0" smtClean="0"/>
                        <a:t>216</a:t>
                      </a:r>
                      <a:endParaRPr lang="tr-TR" sz="1600" dirty="0"/>
                    </a:p>
                  </a:txBody>
                  <a:tcPr marL="91427" marR="91427" marT="45727" marB="45727"/>
                </a:tc>
                <a:tc>
                  <a:txBody>
                    <a:bodyPr/>
                    <a:lstStyle/>
                    <a:p>
                      <a:r>
                        <a:rPr lang="tr-TR" sz="1600" dirty="0" smtClean="0"/>
                        <a:t>206</a:t>
                      </a:r>
                      <a:endParaRPr lang="tr-TR" sz="1600" dirty="0"/>
                    </a:p>
                  </a:txBody>
                  <a:tcPr marL="91427" marR="91427" marT="45727" marB="45727"/>
                </a:tc>
                <a:tc>
                  <a:txBody>
                    <a:bodyPr/>
                    <a:lstStyle/>
                    <a:p>
                      <a:r>
                        <a:rPr lang="tr-TR" sz="1600" dirty="0" smtClean="0"/>
                        <a:t>173</a:t>
                      </a:r>
                      <a:endParaRPr lang="tr-TR" sz="1600" dirty="0"/>
                    </a:p>
                  </a:txBody>
                  <a:tcPr marL="91427" marR="91427" marT="45727" marB="45727"/>
                </a:tc>
                <a:tc>
                  <a:txBody>
                    <a:bodyPr/>
                    <a:lstStyle/>
                    <a:p>
                      <a:r>
                        <a:rPr lang="tr-TR" sz="1600" dirty="0" smtClean="0"/>
                        <a:t>290</a:t>
                      </a:r>
                      <a:endParaRPr lang="tr-TR" sz="1600" dirty="0"/>
                    </a:p>
                  </a:txBody>
                  <a:tcPr marL="91427" marR="91427" marT="45727" marB="45727"/>
                </a:tc>
                <a:tc>
                  <a:txBody>
                    <a:bodyPr/>
                    <a:lstStyle/>
                    <a:p>
                      <a:r>
                        <a:rPr lang="tr-TR" sz="1600" dirty="0" smtClean="0"/>
                        <a:t>303</a:t>
                      </a:r>
                      <a:endParaRPr lang="tr-TR" sz="1600" dirty="0"/>
                    </a:p>
                  </a:txBody>
                  <a:tcPr marL="91427" marR="91427" marT="45727" marB="45727"/>
                </a:tc>
              </a:tr>
              <a:tr h="433373">
                <a:tc>
                  <a:txBody>
                    <a:bodyPr/>
                    <a:lstStyle/>
                    <a:p>
                      <a:r>
                        <a:rPr lang="tr-TR" sz="1600" dirty="0" smtClean="0"/>
                        <a:t>YGS-5</a:t>
                      </a:r>
                      <a:endParaRPr lang="tr-TR" sz="1600" dirty="0"/>
                    </a:p>
                  </a:txBody>
                  <a:tcPr marL="91427" marR="91427" marT="45727" marB="45727"/>
                </a:tc>
                <a:tc>
                  <a:txBody>
                    <a:bodyPr/>
                    <a:lstStyle/>
                    <a:p>
                      <a:r>
                        <a:rPr lang="tr-TR" sz="1600" dirty="0" smtClean="0"/>
                        <a:t>232</a:t>
                      </a:r>
                      <a:endParaRPr lang="tr-TR" sz="1600" dirty="0"/>
                    </a:p>
                  </a:txBody>
                  <a:tcPr marL="91427" marR="91427" marT="45727" marB="45727"/>
                </a:tc>
                <a:tc>
                  <a:txBody>
                    <a:bodyPr/>
                    <a:lstStyle/>
                    <a:p>
                      <a:r>
                        <a:rPr lang="tr-TR" sz="1600" dirty="0" smtClean="0"/>
                        <a:t>202</a:t>
                      </a:r>
                      <a:endParaRPr lang="tr-TR" sz="1600" dirty="0"/>
                    </a:p>
                  </a:txBody>
                  <a:tcPr marL="91427" marR="91427" marT="45727" marB="45727"/>
                </a:tc>
                <a:tc>
                  <a:txBody>
                    <a:bodyPr/>
                    <a:lstStyle/>
                    <a:p>
                      <a:r>
                        <a:rPr lang="tr-TR" sz="1600" dirty="0" smtClean="0"/>
                        <a:t>186</a:t>
                      </a:r>
                      <a:endParaRPr lang="tr-TR" sz="1600" dirty="0"/>
                    </a:p>
                  </a:txBody>
                  <a:tcPr marL="91427" marR="91427" marT="45727" marB="45727"/>
                </a:tc>
                <a:tc>
                  <a:txBody>
                    <a:bodyPr/>
                    <a:lstStyle/>
                    <a:p>
                      <a:r>
                        <a:rPr lang="tr-TR" sz="1600" dirty="0" smtClean="0"/>
                        <a:t>187</a:t>
                      </a:r>
                      <a:endParaRPr lang="tr-TR" sz="1600" dirty="0"/>
                    </a:p>
                  </a:txBody>
                  <a:tcPr marL="91427" marR="91427" marT="45727" marB="45727"/>
                </a:tc>
                <a:tc>
                  <a:txBody>
                    <a:bodyPr/>
                    <a:lstStyle/>
                    <a:p>
                      <a:r>
                        <a:rPr lang="tr-TR" sz="1600" dirty="0" smtClean="0"/>
                        <a:t>323</a:t>
                      </a:r>
                      <a:endParaRPr lang="tr-TR" sz="1600" dirty="0"/>
                    </a:p>
                  </a:txBody>
                  <a:tcPr marL="91427" marR="91427" marT="45727" marB="45727"/>
                </a:tc>
                <a:tc>
                  <a:txBody>
                    <a:bodyPr/>
                    <a:lstStyle/>
                    <a:p>
                      <a:r>
                        <a:rPr lang="tr-TR" sz="1600" dirty="0" smtClean="0"/>
                        <a:t>302</a:t>
                      </a:r>
                      <a:endParaRPr lang="tr-TR" sz="1600" dirty="0"/>
                    </a:p>
                  </a:txBody>
                  <a:tcPr marL="91427" marR="91427" marT="45727" marB="45727"/>
                </a:tc>
              </a:tr>
              <a:tr h="433373">
                <a:tc>
                  <a:txBody>
                    <a:bodyPr/>
                    <a:lstStyle/>
                    <a:p>
                      <a:r>
                        <a:rPr lang="tr-TR" sz="1600" dirty="0" smtClean="0"/>
                        <a:t>YGS-6</a:t>
                      </a:r>
                      <a:endParaRPr lang="tr-TR" sz="1600" dirty="0"/>
                    </a:p>
                  </a:txBody>
                  <a:tcPr marL="91427" marR="91427" marT="45727" marB="45727"/>
                </a:tc>
                <a:tc>
                  <a:txBody>
                    <a:bodyPr/>
                    <a:lstStyle/>
                    <a:p>
                      <a:r>
                        <a:rPr lang="tr-TR" sz="1600" dirty="0" smtClean="0"/>
                        <a:t>204</a:t>
                      </a:r>
                      <a:endParaRPr lang="tr-TR" sz="1600" dirty="0"/>
                    </a:p>
                  </a:txBody>
                  <a:tcPr marL="91427" marR="91427" marT="45727" marB="45727"/>
                </a:tc>
                <a:tc>
                  <a:txBody>
                    <a:bodyPr/>
                    <a:lstStyle/>
                    <a:p>
                      <a:r>
                        <a:rPr lang="tr-TR" sz="1600" dirty="0" smtClean="0"/>
                        <a:t>182</a:t>
                      </a:r>
                      <a:endParaRPr lang="tr-TR" sz="1600" dirty="0"/>
                    </a:p>
                  </a:txBody>
                  <a:tcPr marL="91427" marR="91427" marT="45727" marB="45727"/>
                </a:tc>
                <a:tc>
                  <a:txBody>
                    <a:bodyPr/>
                    <a:lstStyle/>
                    <a:p>
                      <a:r>
                        <a:rPr lang="tr-TR" sz="1600" dirty="0" smtClean="0"/>
                        <a:t>164</a:t>
                      </a:r>
                      <a:endParaRPr lang="tr-TR" sz="1600" dirty="0"/>
                    </a:p>
                  </a:txBody>
                  <a:tcPr marL="91427" marR="91427" marT="45727" marB="45727"/>
                </a:tc>
                <a:tc>
                  <a:txBody>
                    <a:bodyPr/>
                    <a:lstStyle/>
                    <a:p>
                      <a:r>
                        <a:rPr lang="tr-TR" sz="1600" dirty="0" smtClean="0"/>
                        <a:t>196</a:t>
                      </a:r>
                      <a:endParaRPr lang="tr-TR" sz="1600" dirty="0"/>
                    </a:p>
                  </a:txBody>
                  <a:tcPr marL="91427" marR="91427" marT="45727" marB="45727"/>
                </a:tc>
                <a:tc>
                  <a:txBody>
                    <a:bodyPr/>
                    <a:lstStyle/>
                    <a:p>
                      <a:r>
                        <a:rPr lang="tr-TR" sz="1600" dirty="0" smtClean="0"/>
                        <a:t>349</a:t>
                      </a:r>
                      <a:endParaRPr lang="tr-TR" sz="1600" dirty="0"/>
                    </a:p>
                  </a:txBody>
                  <a:tcPr marL="91427" marR="91427" marT="45727" marB="45727"/>
                </a:tc>
                <a:tc>
                  <a:txBody>
                    <a:bodyPr/>
                    <a:lstStyle/>
                    <a:p>
                      <a:r>
                        <a:rPr lang="tr-TR" sz="1600" dirty="0" smtClean="0"/>
                        <a:t>303</a:t>
                      </a:r>
                      <a:endParaRPr lang="tr-TR" sz="1600" dirty="0"/>
                    </a:p>
                  </a:txBody>
                  <a:tcPr marL="91427" marR="91427" marT="45727" marB="45727"/>
                </a:tc>
              </a:tr>
              <a:tr h="433373">
                <a:tc>
                  <a:txBody>
                    <a:bodyPr/>
                    <a:lstStyle/>
                    <a:p>
                      <a:r>
                        <a:rPr lang="tr-TR" sz="1600" b="1" dirty="0" err="1" smtClean="0"/>
                        <a:t>T.Net</a:t>
                      </a:r>
                      <a:endParaRPr lang="tr-TR" sz="1600" b="1" dirty="0"/>
                    </a:p>
                  </a:txBody>
                  <a:tcPr marL="91427" marR="91427" marT="45727" marB="45727"/>
                </a:tc>
                <a:tc>
                  <a:txBody>
                    <a:bodyPr/>
                    <a:lstStyle/>
                    <a:p>
                      <a:r>
                        <a:rPr lang="tr-TR" sz="1600" b="1" dirty="0" smtClean="0"/>
                        <a:t>45</a:t>
                      </a:r>
                      <a:endParaRPr lang="tr-TR" sz="1600" b="1" dirty="0"/>
                    </a:p>
                  </a:txBody>
                  <a:tcPr marL="91427" marR="91427" marT="45727" marB="45727"/>
                </a:tc>
                <a:tc>
                  <a:txBody>
                    <a:bodyPr/>
                    <a:lstStyle/>
                    <a:p>
                      <a:r>
                        <a:rPr lang="tr-TR" sz="1600" b="1" dirty="0" smtClean="0"/>
                        <a:t>35</a:t>
                      </a:r>
                      <a:endParaRPr lang="tr-TR" sz="1600" b="1" dirty="0"/>
                    </a:p>
                  </a:txBody>
                  <a:tcPr marL="91427" marR="91427" marT="45727" marB="45727"/>
                </a:tc>
                <a:tc>
                  <a:txBody>
                    <a:bodyPr/>
                    <a:lstStyle/>
                    <a:p>
                      <a:r>
                        <a:rPr lang="tr-TR" sz="1600" b="1" dirty="0" smtClean="0"/>
                        <a:t>30</a:t>
                      </a:r>
                      <a:endParaRPr lang="tr-TR" sz="1600" b="1" dirty="0"/>
                    </a:p>
                  </a:txBody>
                  <a:tcPr marL="91427" marR="91427" marT="45727" marB="45727"/>
                </a:tc>
                <a:tc>
                  <a:txBody>
                    <a:bodyPr/>
                    <a:lstStyle/>
                    <a:p>
                      <a:r>
                        <a:rPr lang="tr-TR" sz="1600" b="1" dirty="0" smtClean="0"/>
                        <a:t>35</a:t>
                      </a:r>
                      <a:endParaRPr lang="tr-TR" sz="1600" b="1" dirty="0"/>
                    </a:p>
                  </a:txBody>
                  <a:tcPr marL="91427" marR="91427" marT="45727" marB="45727"/>
                </a:tc>
                <a:tc>
                  <a:txBody>
                    <a:bodyPr/>
                    <a:lstStyle/>
                    <a:p>
                      <a:r>
                        <a:rPr lang="tr-TR" sz="1600" b="1" dirty="0" smtClean="0"/>
                        <a:t>90</a:t>
                      </a:r>
                      <a:endParaRPr lang="tr-TR" sz="1600" b="1" dirty="0"/>
                    </a:p>
                  </a:txBody>
                  <a:tcPr marL="91427" marR="91427" marT="45727" marB="45727"/>
                </a:tc>
                <a:tc>
                  <a:txBody>
                    <a:bodyPr/>
                    <a:lstStyle/>
                    <a:p>
                      <a:r>
                        <a:rPr lang="tr-TR" sz="1600" b="1" dirty="0" smtClean="0"/>
                        <a:t>80</a:t>
                      </a:r>
                      <a:endParaRPr lang="tr-TR" sz="1600" b="1" dirty="0"/>
                    </a:p>
                  </a:txBody>
                  <a:tcPr marL="91427" marR="91427" marT="45727" marB="45727"/>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smtClean="0"/>
              <a:t>YGS’NİN YERLEŞTİRME PUANINA ETKİSİ</a:t>
            </a:r>
            <a:endParaRPr lang="tr-TR" dirty="0"/>
          </a:p>
        </p:txBody>
      </p:sp>
      <p:sp>
        <p:nvSpPr>
          <p:cNvPr id="3" name="2 Metin Yer Tutucusu"/>
          <p:cNvSpPr>
            <a:spLocks noGrp="1"/>
          </p:cNvSpPr>
          <p:nvPr>
            <p:ph type="body" idx="1"/>
          </p:nvPr>
        </p:nvSpPr>
        <p:spPr>
          <a:xfrm>
            <a:off x="611560" y="3284984"/>
            <a:ext cx="7772400" cy="1509712"/>
          </a:xfrm>
        </p:spPr>
        <p:txBody>
          <a:bodyPr anchor="ctr">
            <a:normAutofit/>
          </a:bodyPr>
          <a:lstStyle/>
          <a:p>
            <a:pPr algn="ctr"/>
            <a:r>
              <a:rPr lang="tr-TR" sz="5400" b="1" dirty="0" smtClean="0"/>
              <a:t>ORTALAMA </a:t>
            </a:r>
            <a:r>
              <a:rPr lang="tr-TR" sz="5400" b="1" dirty="0" smtClean="0">
                <a:latin typeface="+mj-lt"/>
              </a:rPr>
              <a:t>%40</a:t>
            </a:r>
            <a:endParaRPr lang="tr-TR" sz="5400" b="1" dirty="0">
              <a:latin typeface="+mj-lt"/>
            </a:endParaRPr>
          </a:p>
        </p:txBody>
      </p:sp>
    </p:spTree>
  </p:cSld>
  <p:clrMapOvr>
    <a:masterClrMapping/>
  </p:clrMapOvr>
  <p:transition advTm="91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124744"/>
            <a:ext cx="7772400" cy="1362456"/>
          </a:xfrm>
        </p:spPr>
        <p:txBody>
          <a:bodyPr anchor="ctr"/>
          <a:lstStyle/>
          <a:p>
            <a:pPr algn="ctr"/>
            <a:r>
              <a:rPr lang="tr-TR" dirty="0" smtClean="0"/>
              <a:t>OBP ve EK PUAN HESABI</a:t>
            </a:r>
            <a:endParaRPr lang="tr-TR" dirty="0"/>
          </a:p>
        </p:txBody>
      </p:sp>
      <p:sp>
        <p:nvSpPr>
          <p:cNvPr id="4" name="2 Metin Yer Tutucusu"/>
          <p:cNvSpPr>
            <a:spLocks noGrp="1"/>
          </p:cNvSpPr>
          <p:nvPr>
            <p:ph type="body" idx="1"/>
          </p:nvPr>
        </p:nvSpPr>
        <p:spPr>
          <a:xfrm>
            <a:off x="539552" y="2564904"/>
            <a:ext cx="7772400" cy="1509712"/>
          </a:xfrm>
        </p:spPr>
        <p:txBody>
          <a:bodyPr>
            <a:noAutofit/>
          </a:bodyPr>
          <a:lstStyle/>
          <a:p>
            <a:pPr algn="ctr">
              <a:buFont typeface="Arial" pitchFamily="34" charset="0"/>
              <a:buChar char="•"/>
            </a:pPr>
            <a:r>
              <a:rPr lang="tr-TR" sz="3200" b="1" dirty="0" smtClean="0"/>
              <a:t>OBP = DİPLOMA NOTU x 0,6 </a:t>
            </a:r>
          </a:p>
          <a:p>
            <a:pPr algn="ctr"/>
            <a:r>
              <a:rPr lang="tr-TR" sz="3200" b="1" dirty="0" smtClean="0">
                <a:solidFill>
                  <a:schemeClr val="bg1"/>
                </a:solidFill>
              </a:rPr>
              <a:t>EN DÜŞÜK=(50 x 0,6 = 30)</a:t>
            </a:r>
          </a:p>
          <a:p>
            <a:pPr algn="ctr"/>
            <a:r>
              <a:rPr lang="tr-TR" sz="3200" b="1" dirty="0" smtClean="0">
                <a:solidFill>
                  <a:schemeClr val="bg1"/>
                </a:solidFill>
              </a:rPr>
              <a:t>EN YÜKSEK=(100 x 0,6 = 60)</a:t>
            </a:r>
          </a:p>
          <a:p>
            <a:pPr>
              <a:buFont typeface="Arial" pitchFamily="34" charset="0"/>
              <a:buChar char="•"/>
            </a:pPr>
            <a:r>
              <a:rPr lang="tr-TR" sz="3200" b="1" dirty="0" smtClean="0"/>
              <a:t>OBP+EK PUAN = DİPLOMA NOTU x 0,9 </a:t>
            </a:r>
          </a:p>
          <a:p>
            <a:pPr algn="ctr"/>
            <a:r>
              <a:rPr lang="tr-TR" sz="3200" b="1" dirty="0" smtClean="0">
                <a:solidFill>
                  <a:schemeClr val="bg1"/>
                </a:solidFill>
              </a:rPr>
              <a:t>EN DÜŞÜK=(50 x 0,9 = 45)</a:t>
            </a:r>
          </a:p>
          <a:p>
            <a:pPr algn="ctr"/>
            <a:r>
              <a:rPr lang="tr-TR" sz="3200" b="1" dirty="0" smtClean="0">
                <a:solidFill>
                  <a:schemeClr val="bg1"/>
                </a:solidFill>
              </a:rPr>
              <a:t>EN YÜKSEK=(100 x 0,9 = 90)</a:t>
            </a:r>
          </a:p>
          <a:p>
            <a:pPr algn="ctr">
              <a:buFont typeface="Arial" pitchFamily="34" charset="0"/>
              <a:buChar char="•"/>
            </a:pPr>
            <a:r>
              <a:rPr lang="tr-TR" sz="1800" b="1" i="1" dirty="0" smtClean="0"/>
              <a:t>EK PUAN EN AZ 15; EN YÜKSEK İSE 30 GELİR.</a:t>
            </a:r>
            <a:endParaRPr lang="tr-TR" sz="3200" b="1" dirty="0" smtClean="0"/>
          </a:p>
          <a:p>
            <a:pPr algn="ctr"/>
            <a:endParaRPr lang="tr-TR" sz="3200" b="1" dirty="0">
              <a:solidFill>
                <a:schemeClr val="bg1"/>
              </a:solidFill>
            </a:endParaRPr>
          </a:p>
        </p:txBody>
      </p:sp>
    </p:spTree>
  </p:cSld>
  <p:clrMapOvr>
    <a:masterClrMapping/>
  </p:clrMapOvr>
  <p:transition advTm="21211"/>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TotalTime>
  <Words>1434</Words>
  <Application>Microsoft Office PowerPoint</Application>
  <PresentationFormat>Ekran Gösterisi (4:3)</PresentationFormat>
  <Paragraphs>457</Paragraphs>
  <Slides>22</Slides>
  <Notes>8</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YGS-LYS  SINAV SİSTEMİ </vt:lpstr>
      <vt:lpstr>YGS</vt:lpstr>
      <vt:lpstr>YGS PUANLARI NE İŞE YARAR?</vt:lpstr>
      <vt:lpstr>YGS SORU SAYILARI</vt:lpstr>
      <vt:lpstr>YGS TESTLERİNİN YÜZDELİK ETKİLERİ</vt:lpstr>
      <vt:lpstr>YGS BARAJLARI</vt:lpstr>
      <vt:lpstr>Slayt 7</vt:lpstr>
      <vt:lpstr>YGS’NİN YERLEŞTİRME PUANINA ETKİSİ</vt:lpstr>
      <vt:lpstr>OBP ve EK PUAN HESABI</vt:lpstr>
      <vt:lpstr>LYS</vt:lpstr>
      <vt:lpstr>LYS OTURUMLARI</vt:lpstr>
      <vt:lpstr>LYS SORU SAYILARI ve SÜRELERİ</vt:lpstr>
      <vt:lpstr>YERLEŞTİRME PUAN TÜRLERİ</vt:lpstr>
      <vt:lpstr>PUAN TÜRLERİNE GÖRE ÇÖZÜLECEK TESTLER</vt:lpstr>
      <vt:lpstr>LYS TESTLERİNİN YERLEŞTİRME PUANINA ETKİSİ</vt:lpstr>
      <vt:lpstr>MF (SAYISAL) PUAN TÜRLERİ</vt:lpstr>
      <vt:lpstr>TM(EŞİT AĞIRLIK) PUAN TÜRLERİ</vt:lpstr>
      <vt:lpstr>TS (SÖZEL) PUAN TÜRLERİ</vt:lpstr>
      <vt:lpstr>DİL PUAN TÜRLERİ</vt:lpstr>
      <vt:lpstr>BAZI PROGRAMLARA GETİRİLEN BAŞARI SIRASI</vt:lpstr>
      <vt:lpstr>ÖNERİLER</vt:lpstr>
      <vt:lpstr>DİKKAT!!!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YGS-LYS  SINAV SİSTEMİ</dc:title>
  <dc:creator>Senkron</dc:creator>
  <cp:lastModifiedBy>User-PC</cp:lastModifiedBy>
  <cp:revision>40</cp:revision>
  <dcterms:created xsi:type="dcterms:W3CDTF">2016-01-09T09:19:53Z</dcterms:created>
  <dcterms:modified xsi:type="dcterms:W3CDTF">2016-09-27T08:37:40Z</dcterms:modified>
</cp:coreProperties>
</file>