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 id="262" r:id="rId9"/>
    <p:sldId id="263" r:id="rId10"/>
    <p:sldId id="265" r:id="rId11"/>
    <p:sldId id="266" r:id="rId12"/>
    <p:sldId id="267" r:id="rId13"/>
    <p:sldId id="272" r:id="rId14"/>
    <p:sldId id="273" r:id="rId15"/>
    <p:sldId id="268" r:id="rId16"/>
    <p:sldId id="264" r:id="rId17"/>
    <p:sldId id="271" r:id="rId18"/>
    <p:sldId id="269"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94660"/>
  </p:normalViewPr>
  <p:slideViewPr>
    <p:cSldViewPr>
      <p:cViewPr varScale="1">
        <p:scale>
          <a:sx n="100" d="100"/>
          <a:sy n="100" d="100"/>
        </p:scale>
        <p:origin x="-31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F3FF737-B320-4CB0-95AA-056B06FB65D7}" type="datetimeFigureOut">
              <a:rPr lang="tr-TR" smtClean="0"/>
              <a:pPr/>
              <a:t>16.01.2014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9AADEE-72B3-4EAA-A245-734A214FCC0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3FF737-B320-4CB0-95AA-056B06FB65D7}" type="datetimeFigureOut">
              <a:rPr lang="tr-TR" smtClean="0"/>
              <a:pPr/>
              <a:t>16.01.2014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9AADEE-72B3-4EAA-A245-734A214FCC0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3FF737-B320-4CB0-95AA-056B06FB65D7}" type="datetimeFigureOut">
              <a:rPr lang="tr-TR" smtClean="0"/>
              <a:pPr/>
              <a:t>16.01.2014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9AADEE-72B3-4EAA-A245-734A214FCC0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3FF737-B320-4CB0-95AA-056B06FB65D7}" type="datetimeFigureOut">
              <a:rPr lang="tr-TR" smtClean="0"/>
              <a:pPr/>
              <a:t>16.01.2014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9AADEE-72B3-4EAA-A245-734A214FCC0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F3FF737-B320-4CB0-95AA-056B06FB65D7}" type="datetimeFigureOut">
              <a:rPr lang="tr-TR" smtClean="0"/>
              <a:pPr/>
              <a:t>16.01.2014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9AADEE-72B3-4EAA-A245-734A214FCC0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F3FF737-B320-4CB0-95AA-056B06FB65D7}" type="datetimeFigureOut">
              <a:rPr lang="tr-TR" smtClean="0"/>
              <a:pPr/>
              <a:t>16.01.2014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9AADEE-72B3-4EAA-A245-734A214FCC0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F3FF737-B320-4CB0-95AA-056B06FB65D7}" type="datetimeFigureOut">
              <a:rPr lang="tr-TR" smtClean="0"/>
              <a:pPr/>
              <a:t>16.01.2014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D9AADEE-72B3-4EAA-A245-734A214FCC0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F3FF737-B320-4CB0-95AA-056B06FB65D7}" type="datetimeFigureOut">
              <a:rPr lang="tr-TR" smtClean="0"/>
              <a:pPr/>
              <a:t>16.01.2014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D9AADEE-72B3-4EAA-A245-734A214FCC0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F3FF737-B320-4CB0-95AA-056B06FB65D7}" type="datetimeFigureOut">
              <a:rPr lang="tr-TR" smtClean="0"/>
              <a:pPr/>
              <a:t>16.01.2014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D9AADEE-72B3-4EAA-A245-734A214FCC0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F3FF737-B320-4CB0-95AA-056B06FB65D7}" type="datetimeFigureOut">
              <a:rPr lang="tr-TR" smtClean="0"/>
              <a:pPr/>
              <a:t>16.01.2014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9AADEE-72B3-4EAA-A245-734A214FCC0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F3FF737-B320-4CB0-95AA-056B06FB65D7}" type="datetimeFigureOut">
              <a:rPr lang="tr-TR" smtClean="0"/>
              <a:pPr/>
              <a:t>16.01.2014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9AADEE-72B3-4EAA-A245-734A214FCC0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alpha val="8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FF737-B320-4CB0-95AA-056B06FB65D7}" type="datetimeFigureOut">
              <a:rPr lang="tr-TR" smtClean="0"/>
              <a:pPr/>
              <a:t>16.01.2014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AADEE-72B3-4EAA-A245-734A214FCC0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85786" y="1142984"/>
            <a:ext cx="7772400" cy="1470025"/>
          </a:xfrm>
        </p:spPr>
        <p:txBody>
          <a:bodyPr>
            <a:noAutofit/>
          </a:bodyPr>
          <a:lstStyle/>
          <a:p>
            <a:r>
              <a:rPr lang="tr-TR" sz="8000" b="1" dirty="0" smtClean="0"/>
              <a:t>ETKİLİ TEST ÇÖZME STRATEJİLERİ</a:t>
            </a:r>
            <a:endParaRPr lang="tr-TR" sz="8000" b="1" dirty="0"/>
          </a:p>
        </p:txBody>
      </p:sp>
      <p:sp>
        <p:nvSpPr>
          <p:cNvPr id="3" name="2 Alt Başlık"/>
          <p:cNvSpPr>
            <a:spLocks noGrp="1"/>
          </p:cNvSpPr>
          <p:nvPr>
            <p:ph type="subTitle" idx="1"/>
          </p:nvPr>
        </p:nvSpPr>
        <p:spPr>
          <a:xfrm>
            <a:off x="1357290" y="4429132"/>
            <a:ext cx="6400800" cy="1752600"/>
          </a:xfrm>
        </p:spPr>
        <p:txBody>
          <a:bodyPr>
            <a:noAutofit/>
          </a:bodyPr>
          <a:lstStyle/>
          <a:p>
            <a:r>
              <a:rPr lang="tr-TR" sz="3600" b="1" dirty="0" smtClean="0">
                <a:solidFill>
                  <a:schemeClr val="tx1"/>
                </a:solidFill>
              </a:rPr>
              <a:t>Kandıra Anadolu Lisesi Psikolojik Danışma ve Rehberlik Servisi</a:t>
            </a:r>
            <a:endParaRPr lang="tr-TR" sz="36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642918"/>
            <a:ext cx="8229600" cy="5483245"/>
          </a:xfrm>
        </p:spPr>
        <p:txBody>
          <a:bodyPr>
            <a:normAutofit/>
          </a:bodyPr>
          <a:lstStyle/>
          <a:p>
            <a:r>
              <a:rPr lang="tr-TR" sz="3600" b="1" dirty="0"/>
              <a:t>Her testte bilgi seviyesinin altında ve üstünde </a:t>
            </a:r>
            <a:r>
              <a:rPr lang="tr-TR" sz="3600" b="1" dirty="0" smtClean="0"/>
              <a:t>sorularla karsılaşırsınız</a:t>
            </a:r>
            <a:r>
              <a:rPr lang="tr-TR" sz="3600" b="1" dirty="0"/>
              <a:t>. Ancak testin genelini standart </a:t>
            </a:r>
            <a:r>
              <a:rPr lang="tr-TR" sz="3600" b="1" dirty="0" smtClean="0"/>
              <a:t>bilgi birikimi </a:t>
            </a:r>
            <a:r>
              <a:rPr lang="tr-TR" sz="3600" b="1" dirty="0"/>
              <a:t>ve yorum gücüyle çözülebilecek </a:t>
            </a:r>
            <a:r>
              <a:rPr lang="tr-TR" sz="3600" b="1" dirty="0" smtClean="0"/>
              <a:t>sorular oluşturur</a:t>
            </a:r>
            <a:r>
              <a:rPr lang="tr-TR" sz="3600" b="1" dirty="0"/>
              <a:t>. </a:t>
            </a:r>
            <a:endParaRPr lang="tr-TR" sz="3600" b="1" dirty="0" smtClean="0"/>
          </a:p>
          <a:p>
            <a:r>
              <a:rPr lang="tr-TR" sz="3600" b="1" dirty="0" smtClean="0">
                <a:solidFill>
                  <a:srgbClr val="FF0000"/>
                </a:solidFill>
              </a:rPr>
              <a:t>%</a:t>
            </a:r>
            <a:r>
              <a:rPr lang="tr-TR" sz="3600" b="1" dirty="0">
                <a:solidFill>
                  <a:srgbClr val="FF0000"/>
                </a:solidFill>
              </a:rPr>
              <a:t>10’u çok zor/çok kolay</a:t>
            </a:r>
            <a:r>
              <a:rPr lang="tr-TR" sz="3600" b="1" dirty="0" smtClean="0">
                <a:solidFill>
                  <a:srgbClr val="FF0000"/>
                </a:solidFill>
              </a:rPr>
              <a:t>,</a:t>
            </a:r>
          </a:p>
          <a:p>
            <a:r>
              <a:rPr lang="tr-TR" sz="3600" b="1" dirty="0" smtClean="0">
                <a:solidFill>
                  <a:srgbClr val="FF0000"/>
                </a:solidFill>
              </a:rPr>
              <a:t> </a:t>
            </a:r>
            <a:r>
              <a:rPr lang="tr-TR" sz="3600" b="1" dirty="0">
                <a:solidFill>
                  <a:srgbClr val="FF0000"/>
                </a:solidFill>
              </a:rPr>
              <a:t>%20’si </a:t>
            </a:r>
            <a:r>
              <a:rPr lang="tr-TR" sz="3600" b="1" dirty="0" smtClean="0">
                <a:solidFill>
                  <a:srgbClr val="FF0000"/>
                </a:solidFill>
              </a:rPr>
              <a:t>zor/kolay ve </a:t>
            </a:r>
          </a:p>
          <a:p>
            <a:r>
              <a:rPr lang="tr-TR" sz="3600" b="1" dirty="0" smtClean="0">
                <a:solidFill>
                  <a:srgbClr val="FF0000"/>
                </a:solidFill>
              </a:rPr>
              <a:t>%</a:t>
            </a:r>
            <a:r>
              <a:rPr lang="tr-TR" sz="3600" b="1" dirty="0">
                <a:solidFill>
                  <a:srgbClr val="FF0000"/>
                </a:solidFill>
              </a:rPr>
              <a:t>40’i normal bilgi seviyesindedir.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571472" y="1357298"/>
            <a:ext cx="8229600" cy="6072230"/>
          </a:xfrm>
        </p:spPr>
        <p:txBody>
          <a:bodyPr>
            <a:normAutofit/>
          </a:bodyPr>
          <a:lstStyle/>
          <a:p>
            <a:pPr algn="ctr"/>
            <a:r>
              <a:rPr lang="tr-TR" sz="3600" b="1" dirty="0"/>
              <a:t>Turlu soru çözme yöntemi, testteki her soruyu </a:t>
            </a:r>
            <a:r>
              <a:rPr lang="tr-TR" sz="3600" b="1" dirty="0" smtClean="0"/>
              <a:t>incelemenize yardımcı olur. Cevaplandırılmayan </a:t>
            </a:r>
            <a:r>
              <a:rPr lang="tr-TR" sz="3600" b="1" dirty="0"/>
              <a:t>soruları soru </a:t>
            </a:r>
            <a:r>
              <a:rPr lang="tr-TR" sz="3600" b="1" dirty="0" smtClean="0"/>
              <a:t>kitapçığında bir </a:t>
            </a:r>
            <a:r>
              <a:rPr lang="tr-TR" sz="3600" b="1" dirty="0"/>
              <a:t>işaret veya bir simgeyle simgelendirmek o soruların </a:t>
            </a:r>
            <a:r>
              <a:rPr lang="tr-TR" sz="3600" b="1" dirty="0" smtClean="0"/>
              <a:t>ikinci turda </a:t>
            </a:r>
            <a:r>
              <a:rPr lang="tr-TR" sz="3600" b="1" dirty="0"/>
              <a:t>daha kolay bulunmasını </a:t>
            </a:r>
            <a:r>
              <a:rPr lang="tr-TR" sz="3600" b="1" dirty="0" smtClean="0"/>
              <a:t>sağlar.</a:t>
            </a:r>
            <a:endParaRPr lang="tr-TR" sz="3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714356"/>
            <a:ext cx="8229600" cy="5411807"/>
          </a:xfrm>
        </p:spPr>
        <p:txBody>
          <a:bodyPr/>
          <a:lstStyle/>
          <a:p>
            <a:r>
              <a:rPr lang="tr-TR" b="1" dirty="0"/>
              <a:t>Test çözümünde kodlama da önemlidir. Soruyu </a:t>
            </a:r>
            <a:r>
              <a:rPr lang="tr-TR" b="1" dirty="0" smtClean="0"/>
              <a:t>kitapçık üzerinde </a:t>
            </a:r>
            <a:r>
              <a:rPr lang="tr-TR" b="1" dirty="0"/>
              <a:t>çözmüş olmak o soruyla isinizin bittiği </a:t>
            </a:r>
            <a:r>
              <a:rPr lang="tr-TR" b="1" dirty="0" smtClean="0"/>
              <a:t>anlamına gelmez</a:t>
            </a:r>
            <a:r>
              <a:rPr lang="tr-TR" b="1" dirty="0"/>
              <a:t>. Soruyu doğru çözmek kadar optik forma </a:t>
            </a:r>
            <a:r>
              <a:rPr lang="tr-TR" b="1" dirty="0" smtClean="0"/>
              <a:t>doğru kodlamak </a:t>
            </a:r>
            <a:r>
              <a:rPr lang="tr-TR" b="1" dirty="0"/>
              <a:t>da önemlidir</a:t>
            </a:r>
            <a:r>
              <a:rPr lang="tr-TR" b="1" dirty="0" smtClean="0"/>
              <a:t>.</a:t>
            </a:r>
          </a:p>
          <a:p>
            <a:pPr>
              <a:buNone/>
            </a:pPr>
            <a:r>
              <a:rPr lang="tr-TR" b="1" dirty="0" smtClean="0">
                <a:solidFill>
                  <a:srgbClr val="FF0000"/>
                </a:solidFill>
              </a:rPr>
              <a:t>ETKİLİ 2 YOLU VAR:</a:t>
            </a:r>
          </a:p>
          <a:p>
            <a:pPr>
              <a:buNone/>
            </a:pPr>
            <a:r>
              <a:rPr lang="tr-TR" b="1" dirty="0" smtClean="0"/>
              <a:t>1) soru-kodlama-soru-kodlama</a:t>
            </a:r>
          </a:p>
          <a:p>
            <a:pPr>
              <a:buNone/>
            </a:pPr>
            <a:r>
              <a:rPr lang="tr-TR" b="1" dirty="0" smtClean="0"/>
              <a:t>2) sayfa-kodlama-sayfa-kodlama</a:t>
            </a:r>
          </a:p>
          <a:p>
            <a:endParaRPr lang="tr-TR"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8229600" cy="45719"/>
          </a:xfrm>
        </p:spPr>
        <p:txBody>
          <a:bodyPr>
            <a:normAutofit fontScale="90000"/>
          </a:bodyPr>
          <a:lstStyle/>
          <a:p>
            <a:endParaRPr lang="tr-TR" dirty="0"/>
          </a:p>
        </p:txBody>
      </p:sp>
      <p:sp>
        <p:nvSpPr>
          <p:cNvPr id="3" name="İçerik Yer Tutucusu 2"/>
          <p:cNvSpPr>
            <a:spLocks noGrp="1"/>
          </p:cNvSpPr>
          <p:nvPr>
            <p:ph idx="1"/>
          </p:nvPr>
        </p:nvSpPr>
        <p:spPr>
          <a:xfrm>
            <a:off x="467544" y="980728"/>
            <a:ext cx="8229600" cy="4525963"/>
          </a:xfrm>
        </p:spPr>
        <p:txBody>
          <a:bodyPr>
            <a:normAutofit/>
          </a:bodyPr>
          <a:lstStyle/>
          <a:p>
            <a:r>
              <a:rPr lang="tr-TR" sz="4000" b="1" dirty="0" smtClean="0"/>
              <a:t>Doğru cevabın belli bir yeri yoktur. </a:t>
            </a:r>
            <a:r>
              <a:rPr lang="tr-TR" sz="4000" b="1" dirty="0" smtClean="0">
                <a:solidFill>
                  <a:srgbClr val="FF0000"/>
                </a:solidFill>
              </a:rPr>
              <a:t>Alt alta üç yada daha fazla soruda aynı şık doğru cevap olabilir.</a:t>
            </a:r>
          </a:p>
          <a:p>
            <a:pPr marL="0" indent="0">
              <a:buNone/>
            </a:pPr>
            <a:endParaRPr lang="tr-TR" sz="4000" b="1" dirty="0" smtClean="0">
              <a:solidFill>
                <a:srgbClr val="FF0000"/>
              </a:solidFill>
            </a:endParaRPr>
          </a:p>
          <a:p>
            <a:r>
              <a:rPr lang="tr-TR" sz="4000" b="1" dirty="0" smtClean="0"/>
              <a:t>Doğru şıkı buldum diye diğer şıkları </a:t>
            </a:r>
            <a:r>
              <a:rPr lang="tr-TR" sz="4000" b="1" dirty="0" err="1" smtClean="0"/>
              <a:t>okumamazlık</a:t>
            </a:r>
            <a:r>
              <a:rPr lang="tr-TR" sz="4000" b="1" dirty="0" smtClean="0"/>
              <a:t> yapmayın</a:t>
            </a:r>
          </a:p>
          <a:p>
            <a:pPr marL="0" indent="0">
              <a:buNone/>
            </a:pPr>
            <a:endParaRPr lang="tr-TR" sz="4000" b="1" dirty="0"/>
          </a:p>
        </p:txBody>
      </p:sp>
    </p:spTree>
    <p:extLst>
      <p:ext uri="{BB962C8B-B14F-4D97-AF65-F5344CB8AC3E}">
        <p14:creationId xmlns:p14="http://schemas.microsoft.com/office/powerpoint/2010/main" val="317135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577"/>
            <a:ext cx="8229600" cy="2578298"/>
          </a:xfrm>
        </p:spPr>
        <p:txBody>
          <a:bodyPr>
            <a:noAutofit/>
          </a:bodyPr>
          <a:lstStyle/>
          <a:p>
            <a:r>
              <a:rPr lang="tr-TR" sz="6600" b="1" dirty="0" smtClean="0"/>
              <a:t>Hangi dersten başlanmalı</a:t>
            </a:r>
            <a:r>
              <a:rPr lang="tr-TR" sz="6600" b="1" dirty="0" smtClean="0">
                <a:solidFill>
                  <a:srgbClr val="FF0000"/>
                </a:solidFill>
              </a:rPr>
              <a:t>???</a:t>
            </a:r>
            <a:endParaRPr lang="tr-TR" sz="6600" b="1"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endParaRPr lang="tr-TR" i="1" dirty="0" smtClean="0"/>
          </a:p>
          <a:p>
            <a:endParaRPr lang="tr-TR" dirty="0"/>
          </a:p>
          <a:p>
            <a:r>
              <a:rPr lang="tr-TR" sz="4000" b="1" dirty="0" smtClean="0"/>
              <a:t>Denemeler buna karar vermek için bir fırsattır.</a:t>
            </a:r>
          </a:p>
          <a:p>
            <a:endParaRPr lang="tr-TR" sz="4000" b="1" dirty="0"/>
          </a:p>
          <a:p>
            <a:r>
              <a:rPr lang="tr-TR" sz="4000" b="1" dirty="0" smtClean="0"/>
              <a:t>Tercihiniz hangi puan türünde ise o puan türünde en etkili desten başlamanız faydalı olabilir.</a:t>
            </a:r>
            <a:endParaRPr lang="tr-TR" sz="4000" b="1" dirty="0"/>
          </a:p>
        </p:txBody>
      </p:sp>
    </p:spTree>
    <p:extLst>
      <p:ext uri="{BB962C8B-B14F-4D97-AF65-F5344CB8AC3E}">
        <p14:creationId xmlns:p14="http://schemas.microsoft.com/office/powerpoint/2010/main" val="2955535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457200" y="642918"/>
            <a:ext cx="8229600" cy="5483245"/>
          </a:xfrm>
        </p:spPr>
        <p:txBody>
          <a:bodyPr>
            <a:normAutofit/>
          </a:bodyPr>
          <a:lstStyle/>
          <a:p>
            <a:r>
              <a:rPr lang="tr-TR" b="1" dirty="0" smtClean="0"/>
              <a:t>ÖSS tipi sınavlarda hem psikolojik gerilimi yüksek olan hem de içerik zenginliği bulunan sınavlardır.Test çözümü esnasında testte yer alan konuların dışında düşünme süreçleri konsantrasyonu bozar. Bu sebeple hangi testi çözüyorsanız, zihni yorgunluğunuz da o konunun sınırları içinde olması gerekir.</a:t>
            </a:r>
          </a:p>
          <a:p>
            <a:pPr>
              <a:buNone/>
            </a:pPr>
            <a:endParaRPr lang="tr-TR" b="1" dirty="0" smtClean="0"/>
          </a:p>
          <a:p>
            <a:r>
              <a:rPr lang="tr-TR" b="1" dirty="0" smtClean="0"/>
              <a:t>Son 10 </a:t>
            </a:r>
            <a:r>
              <a:rPr lang="tr-TR" b="1" dirty="0"/>
              <a:t>yılda </a:t>
            </a:r>
            <a:r>
              <a:rPr lang="tr-TR" b="1" dirty="0" smtClean="0"/>
              <a:t>çıkmış soruların </a:t>
            </a:r>
            <a:r>
              <a:rPr lang="tr-TR" b="1" dirty="0"/>
              <a:t>çözülmesi</a:t>
            </a:r>
            <a:r>
              <a:rPr lang="tr-TR" b="1" dirty="0" smtClean="0"/>
              <a:t>, ÖSYM </a:t>
            </a:r>
            <a:r>
              <a:rPr lang="tr-TR" b="1" dirty="0"/>
              <a:t>sorularına aşinalığınızı </a:t>
            </a:r>
            <a:r>
              <a:rPr lang="tr-TR" b="1" dirty="0" smtClean="0"/>
              <a:t>artıracaktır.</a:t>
            </a:r>
            <a:endParaRPr lang="tr-TR"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642918"/>
            <a:ext cx="8229600" cy="5483245"/>
          </a:xfrm>
        </p:spPr>
        <p:txBody>
          <a:bodyPr>
            <a:normAutofit lnSpcReduction="10000"/>
          </a:bodyPr>
          <a:lstStyle/>
          <a:p>
            <a:r>
              <a:rPr lang="tr-TR" sz="3600" b="1" dirty="0"/>
              <a:t>Soru içinde geçen ipuçlarından faydalanmayı bilin. Bunlar altı </a:t>
            </a:r>
            <a:r>
              <a:rPr lang="tr-TR" sz="3600" b="1" dirty="0" smtClean="0"/>
              <a:t>çizili, koyu </a:t>
            </a:r>
            <a:r>
              <a:rPr lang="tr-TR" sz="3600" b="1" dirty="0"/>
              <a:t>puntoyla yazılmış, tırnak içinde, </a:t>
            </a:r>
            <a:r>
              <a:rPr lang="tr-TR" sz="3600" b="1" dirty="0">
                <a:solidFill>
                  <a:srgbClr val="FF0000"/>
                </a:solidFill>
              </a:rPr>
              <a:t>değildir, olmaz, her </a:t>
            </a:r>
            <a:r>
              <a:rPr lang="tr-TR" sz="3600" b="1" dirty="0" smtClean="0">
                <a:solidFill>
                  <a:srgbClr val="FF0000"/>
                </a:solidFill>
              </a:rPr>
              <a:t>zaman, hiçbir </a:t>
            </a:r>
            <a:r>
              <a:rPr lang="tr-TR" sz="3600" b="1" dirty="0">
                <a:solidFill>
                  <a:srgbClr val="FF0000"/>
                </a:solidFill>
              </a:rPr>
              <a:t>zaman, bütün, zaman zaman, yoktur, vardır, birbirinden </a:t>
            </a:r>
            <a:r>
              <a:rPr lang="tr-TR" sz="3600" b="1" dirty="0" smtClean="0">
                <a:solidFill>
                  <a:srgbClr val="FF0000"/>
                </a:solidFill>
              </a:rPr>
              <a:t>farklı, birbirine </a:t>
            </a:r>
            <a:r>
              <a:rPr lang="tr-TR" sz="3600" b="1" dirty="0">
                <a:solidFill>
                  <a:srgbClr val="FF0000"/>
                </a:solidFill>
              </a:rPr>
              <a:t>benzer, eşdeğer, birden fazla, ayrı ayrı, iç içe, yan </a:t>
            </a:r>
            <a:r>
              <a:rPr lang="tr-TR" sz="3600" b="1" dirty="0" smtClean="0">
                <a:solidFill>
                  <a:srgbClr val="FF0000"/>
                </a:solidFill>
              </a:rPr>
              <a:t>yana, ikisi </a:t>
            </a:r>
            <a:r>
              <a:rPr lang="tr-TR" sz="3600" b="1" dirty="0">
                <a:solidFill>
                  <a:srgbClr val="FF0000"/>
                </a:solidFill>
              </a:rPr>
              <a:t>bir arada, ana düşünce, yan düşünce, benzer düşünce, </a:t>
            </a:r>
            <a:r>
              <a:rPr lang="tr-TR" sz="3600" b="1" dirty="0" smtClean="0">
                <a:solidFill>
                  <a:srgbClr val="FF0000"/>
                </a:solidFill>
              </a:rPr>
              <a:t>asla, genellikle</a:t>
            </a:r>
            <a:r>
              <a:rPr lang="tr-TR" sz="3600" b="1" dirty="0">
                <a:solidFill>
                  <a:srgbClr val="FF0000"/>
                </a:solidFill>
              </a:rPr>
              <a:t>, </a:t>
            </a:r>
            <a:r>
              <a:rPr lang="tr-TR" sz="3600" b="1" dirty="0" smtClean="0">
                <a:solidFill>
                  <a:srgbClr val="FF0000"/>
                </a:solidFill>
              </a:rPr>
              <a:t>çoğ</a:t>
            </a:r>
            <a:r>
              <a:rPr lang="tr-TR" sz="3600" b="1" dirty="0">
                <a:solidFill>
                  <a:srgbClr val="FF0000"/>
                </a:solidFill>
              </a:rPr>
              <a:t>u</a:t>
            </a:r>
            <a:r>
              <a:rPr lang="tr-TR" sz="3600" b="1" dirty="0" smtClean="0"/>
              <a:t>, </a:t>
            </a:r>
            <a:r>
              <a:rPr lang="tr-TR" sz="3600" b="1" dirty="0"/>
              <a:t>vb. ipuçlarıdır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24744" y="2708920"/>
            <a:ext cx="8229600" cy="1143000"/>
          </a:xfrm>
        </p:spPr>
        <p:txBody>
          <a:bodyPr>
            <a:normAutofit fontScale="90000"/>
          </a:bodyPr>
          <a:lstStyle/>
          <a:p>
            <a:r>
              <a:rPr lang="tr-TR" b="1" dirty="0" smtClean="0"/>
              <a:t>Başarısız</a:t>
            </a:r>
            <a:br>
              <a:rPr lang="tr-TR" b="1" dirty="0" smtClean="0"/>
            </a:br>
            <a:r>
              <a:rPr lang="tr-TR" b="1" dirty="0" smtClean="0"/>
              <a:t>olmaktan</a:t>
            </a:r>
            <a:br>
              <a:rPr lang="tr-TR" b="1" dirty="0" smtClean="0"/>
            </a:br>
            <a:r>
              <a:rPr lang="tr-TR" b="1" dirty="0" smtClean="0"/>
              <a:t>korkmayın.</a:t>
            </a:r>
            <a:br>
              <a:rPr lang="tr-TR" b="1" dirty="0" smtClean="0"/>
            </a:br>
            <a:r>
              <a:rPr lang="tr-TR" b="1" dirty="0" smtClean="0"/>
              <a:t>Unutma ki</a:t>
            </a:r>
            <a:br>
              <a:rPr lang="tr-TR" b="1" dirty="0" smtClean="0"/>
            </a:br>
            <a:r>
              <a:rPr lang="tr-TR" b="1" dirty="0" smtClean="0"/>
              <a:t>korku başarıyı</a:t>
            </a:r>
            <a:br>
              <a:rPr lang="tr-TR" b="1" dirty="0" smtClean="0"/>
            </a:br>
            <a:r>
              <a:rPr lang="tr-TR" b="1" dirty="0" smtClean="0"/>
              <a:t>artırmaktan çok</a:t>
            </a:r>
            <a:br>
              <a:rPr lang="tr-TR" b="1" dirty="0" smtClean="0"/>
            </a:br>
            <a:r>
              <a:rPr lang="tr-TR" b="1" dirty="0" smtClean="0"/>
              <a:t>azaltır.</a:t>
            </a:r>
            <a:endParaRPr lang="tr-TR" dirty="0"/>
          </a:p>
        </p:txBody>
      </p:sp>
      <p:pic>
        <p:nvPicPr>
          <p:cNvPr id="2050" name="Picture 2"/>
          <p:cNvPicPr>
            <a:picLocks noGrp="1" noChangeAspect="1" noChangeArrowheads="1"/>
          </p:cNvPicPr>
          <p:nvPr>
            <p:ph idx="1"/>
          </p:nvPr>
        </p:nvPicPr>
        <p:blipFill>
          <a:blip r:embed="rId2"/>
          <a:srcRect/>
          <a:stretch>
            <a:fillRect/>
          </a:stretch>
        </p:blipFill>
        <p:spPr bwMode="auto">
          <a:xfrm>
            <a:off x="3851920" y="0"/>
            <a:ext cx="5328592"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useBgFill="1">
        <p:nvSpPr>
          <p:cNvPr id="3" name="2 İçerik Yer Tutucusu"/>
          <p:cNvSpPr>
            <a:spLocks noGrp="1"/>
          </p:cNvSpPr>
          <p:nvPr>
            <p:ph idx="1"/>
          </p:nvPr>
        </p:nvSpPr>
        <p:spPr>
          <a:xfrm>
            <a:off x="428596" y="428604"/>
            <a:ext cx="8229600" cy="5483245"/>
          </a:xfrm>
        </p:spPr>
        <p:txBody>
          <a:bodyPr>
            <a:noAutofit/>
          </a:bodyPr>
          <a:lstStyle/>
          <a:p>
            <a:pPr algn="ctr">
              <a:buNone/>
            </a:pPr>
            <a:r>
              <a:rPr lang="tr-TR" sz="6000" b="1" dirty="0" smtClean="0"/>
              <a:t>ŞU ANA KADAR YAPAMADIKLARINDAN </a:t>
            </a:r>
          </a:p>
          <a:p>
            <a:pPr algn="ctr">
              <a:buNone/>
            </a:pPr>
            <a:r>
              <a:rPr lang="tr-TR" sz="6000" b="1" dirty="0" smtClean="0"/>
              <a:t>DERS ÇIKAR.</a:t>
            </a:r>
          </a:p>
          <a:p>
            <a:pPr algn="ctr">
              <a:buNone/>
            </a:pPr>
            <a:endParaRPr lang="tr-TR" sz="6000" b="1" dirty="0" smtClean="0"/>
          </a:p>
          <a:p>
            <a:pPr algn="ctr">
              <a:buNone/>
            </a:pPr>
            <a:r>
              <a:rPr lang="tr-TR" sz="6000" b="1" dirty="0" smtClean="0"/>
              <a:t>KALAN SÜREYİ İYİ KULLAN</a:t>
            </a:r>
            <a:endParaRPr lang="tr-TR" sz="6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071678"/>
            <a:ext cx="8229600" cy="1143000"/>
          </a:xfrm>
        </p:spPr>
        <p:txBody>
          <a:bodyPr>
            <a:noAutofit/>
          </a:bodyPr>
          <a:lstStyle/>
          <a:p>
            <a:pPr algn="l"/>
            <a:r>
              <a:rPr lang="tr-TR" sz="3200" b="1" dirty="0" smtClean="0"/>
              <a:t>Denemelerde hep şu</a:t>
            </a:r>
            <a:br>
              <a:rPr lang="tr-TR" sz="3200" b="1" dirty="0" smtClean="0"/>
            </a:br>
            <a:r>
              <a:rPr lang="tr-TR" sz="3200" b="1" dirty="0" smtClean="0"/>
              <a:t>konudan soru geliyor ve</a:t>
            </a:r>
            <a:br>
              <a:rPr lang="tr-TR" sz="3200" b="1" dirty="0" smtClean="0"/>
            </a:br>
            <a:r>
              <a:rPr lang="tr-TR" sz="3200" b="1" dirty="0" smtClean="0"/>
              <a:t>ben onları</a:t>
            </a:r>
            <a:br>
              <a:rPr lang="tr-TR" sz="3200" b="1" dirty="0" smtClean="0"/>
            </a:br>
            <a:r>
              <a:rPr lang="tr-TR" sz="3200" b="1" dirty="0" smtClean="0"/>
              <a:t>yapamıyorum. Gerçek</a:t>
            </a:r>
            <a:br>
              <a:rPr lang="tr-TR" sz="3200" b="1" dirty="0" smtClean="0"/>
            </a:br>
            <a:r>
              <a:rPr lang="tr-TR" sz="3200" b="1" dirty="0" smtClean="0"/>
              <a:t>sınavda da gelirse</a:t>
            </a:r>
            <a:br>
              <a:rPr lang="tr-TR" sz="3200" b="1" dirty="0" smtClean="0"/>
            </a:br>
            <a:r>
              <a:rPr lang="tr-TR" sz="3200" b="1" dirty="0" smtClean="0"/>
              <a:t>yapamam demeyin.</a:t>
            </a:r>
            <a:br>
              <a:rPr lang="tr-TR" sz="3200" b="1" dirty="0" smtClean="0"/>
            </a:br>
            <a:r>
              <a:rPr lang="tr-TR" sz="3200" b="1" dirty="0" smtClean="0"/>
              <a:t>önyargılı olmayın.</a:t>
            </a:r>
            <a:endParaRPr lang="tr-TR" sz="3200" b="1" dirty="0"/>
          </a:p>
        </p:txBody>
      </p:sp>
      <p:pic>
        <p:nvPicPr>
          <p:cNvPr id="1026" name="Picture 2"/>
          <p:cNvPicPr>
            <a:picLocks noGrp="1" noChangeAspect="1" noChangeArrowheads="1"/>
          </p:cNvPicPr>
          <p:nvPr>
            <p:ph idx="1"/>
          </p:nvPr>
        </p:nvPicPr>
        <p:blipFill>
          <a:blip r:embed="rId2"/>
          <a:srcRect/>
          <a:stretch>
            <a:fillRect/>
          </a:stretch>
        </p:blipFill>
        <p:spPr bwMode="auto">
          <a:xfrm>
            <a:off x="4071934" y="0"/>
            <a:ext cx="5072066"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DİKKAT EDİLECEK TEMEL NOKTALAR</a:t>
            </a:r>
            <a:endParaRPr lang="tr-TR" b="1" dirty="0">
              <a:solidFill>
                <a:srgbClr val="FF0000"/>
              </a:solidFill>
            </a:endParaRPr>
          </a:p>
        </p:txBody>
      </p:sp>
      <p:sp>
        <p:nvSpPr>
          <p:cNvPr id="3" name="2 İçerik Yer Tutucusu"/>
          <p:cNvSpPr>
            <a:spLocks noGrp="1"/>
          </p:cNvSpPr>
          <p:nvPr>
            <p:ph idx="1"/>
          </p:nvPr>
        </p:nvSpPr>
        <p:spPr/>
        <p:txBody>
          <a:bodyPr>
            <a:normAutofit fontScale="92500" lnSpcReduction="10000"/>
          </a:bodyPr>
          <a:lstStyle/>
          <a:p>
            <a:r>
              <a:rPr lang="tr-TR" b="1" dirty="0" smtClean="0"/>
              <a:t>Soru kökü anlaşılmadan </a:t>
            </a:r>
            <a:r>
              <a:rPr lang="tr-TR" b="1" dirty="0"/>
              <a:t>cevabı düşünmeye çalışmak </a:t>
            </a:r>
            <a:r>
              <a:rPr lang="tr-TR" b="1" dirty="0" smtClean="0"/>
              <a:t>hızı düşürür</a:t>
            </a:r>
            <a:r>
              <a:rPr lang="tr-TR" b="1" dirty="0"/>
              <a:t>.</a:t>
            </a:r>
            <a:r>
              <a:rPr lang="tr-TR" b="1" dirty="0">
                <a:solidFill>
                  <a:srgbClr val="FF0000"/>
                </a:solidFill>
              </a:rPr>
              <a:t> Zaman kazanmak için soruyu </a:t>
            </a:r>
            <a:r>
              <a:rPr lang="tr-TR" b="1" dirty="0" smtClean="0">
                <a:solidFill>
                  <a:srgbClr val="FF0000"/>
                </a:solidFill>
              </a:rPr>
              <a:t>okumadan cevap </a:t>
            </a:r>
            <a:r>
              <a:rPr lang="tr-TR" b="1" dirty="0">
                <a:solidFill>
                  <a:srgbClr val="FF0000"/>
                </a:solidFill>
              </a:rPr>
              <a:t>şıklarına koşmak sizi yanıltabilir</a:t>
            </a:r>
            <a:r>
              <a:rPr lang="tr-TR" b="1" dirty="0" smtClean="0">
                <a:solidFill>
                  <a:srgbClr val="FF0000"/>
                </a:solidFill>
              </a:rPr>
              <a:t>.</a:t>
            </a:r>
          </a:p>
          <a:p>
            <a:r>
              <a:rPr lang="tr-TR" b="1" dirty="0"/>
              <a:t>Soruda sizden ne isteniyorsa ne eksik ne fazla, </a:t>
            </a:r>
            <a:r>
              <a:rPr lang="tr-TR" b="1" dirty="0" smtClean="0"/>
              <a:t>sadece istenileni </a:t>
            </a:r>
            <a:r>
              <a:rPr lang="tr-TR" b="1" dirty="0"/>
              <a:t>düşünmelisiniz. Bazı sorular sizin için çok </a:t>
            </a:r>
            <a:r>
              <a:rPr lang="tr-TR" b="1" dirty="0" smtClean="0"/>
              <a:t>kolay gelir </a:t>
            </a:r>
            <a:r>
              <a:rPr lang="tr-TR" b="1" dirty="0"/>
              <a:t>ve cevabin böyle kolay </a:t>
            </a:r>
            <a:r>
              <a:rPr lang="tr-TR" b="1" dirty="0" smtClean="0"/>
              <a:t>olmayacağını düşünürsünüz</a:t>
            </a:r>
            <a:r>
              <a:rPr lang="tr-TR" b="1" dirty="0"/>
              <a:t>. </a:t>
            </a:r>
            <a:r>
              <a:rPr lang="tr-TR" b="1" dirty="0">
                <a:solidFill>
                  <a:srgbClr val="FF0000"/>
                </a:solidFill>
              </a:rPr>
              <a:t>Halbuki bazen böyle kolay </a:t>
            </a:r>
            <a:r>
              <a:rPr lang="tr-TR" b="1" dirty="0" smtClean="0">
                <a:solidFill>
                  <a:srgbClr val="FF0000"/>
                </a:solidFill>
              </a:rPr>
              <a:t>sorular sormak </a:t>
            </a:r>
            <a:r>
              <a:rPr lang="tr-TR" b="1" dirty="0">
                <a:solidFill>
                  <a:srgbClr val="FF0000"/>
                </a:solidFill>
              </a:rPr>
              <a:t>da bu işin tekniğinin bir parçasıdır.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071678"/>
            <a:ext cx="8229600" cy="1143000"/>
          </a:xfrm>
        </p:spPr>
        <p:txBody>
          <a:bodyPr>
            <a:normAutofit/>
          </a:bodyPr>
          <a:lstStyle/>
          <a:p>
            <a:r>
              <a:rPr lang="tr-TR" dirty="0" smtClean="0"/>
              <a:t> </a:t>
            </a:r>
            <a:endParaRPr lang="tr-TR" sz="4900" b="1" dirty="0"/>
          </a:p>
        </p:txBody>
      </p:sp>
      <p:sp>
        <p:nvSpPr>
          <p:cNvPr id="3" name="2 İçerik Yer Tutucusu"/>
          <p:cNvSpPr>
            <a:spLocks noGrp="1"/>
          </p:cNvSpPr>
          <p:nvPr>
            <p:ph idx="1"/>
          </p:nvPr>
        </p:nvSpPr>
        <p:spPr>
          <a:xfrm>
            <a:off x="571472" y="214290"/>
            <a:ext cx="8229600" cy="6000792"/>
          </a:xfrm>
        </p:spPr>
        <p:txBody>
          <a:bodyPr>
            <a:normAutofit/>
          </a:bodyPr>
          <a:lstStyle/>
          <a:p>
            <a:r>
              <a:rPr lang="tr-TR" sz="3600" b="1" dirty="0" smtClean="0">
                <a:solidFill>
                  <a:srgbClr val="FF0000"/>
                </a:solidFill>
              </a:rPr>
              <a:t>İnsan psikolojisi soru içindeki ifadeleri olumlu yönde algılamaya eğilimlidir. </a:t>
            </a:r>
            <a:r>
              <a:rPr lang="tr-TR" sz="3600" b="1" dirty="0" smtClean="0"/>
              <a:t>Bu nedenle soru formlarında altı çizili veya kalın yazı karakterli ifadeleri daha dikkatli okumalısınız.</a:t>
            </a:r>
          </a:p>
          <a:p>
            <a:r>
              <a:rPr lang="tr-TR" sz="3600" b="1" dirty="0"/>
              <a:t>Soru kökünün veya soru metninin uzun </a:t>
            </a:r>
            <a:r>
              <a:rPr lang="tr-TR" sz="3600" b="1" dirty="0" smtClean="0"/>
              <a:t>oluşu </a:t>
            </a:r>
            <a:r>
              <a:rPr lang="tr-TR" sz="3600" b="1" dirty="0"/>
              <a:t>sizin </a:t>
            </a:r>
            <a:r>
              <a:rPr lang="tr-TR" sz="3600" b="1" dirty="0" smtClean="0"/>
              <a:t>için daha </a:t>
            </a:r>
            <a:r>
              <a:rPr lang="tr-TR" sz="3600" b="1" dirty="0"/>
              <a:t>fazla ipucu anlamına gelir. </a:t>
            </a:r>
            <a:r>
              <a:rPr lang="tr-TR" sz="3600" b="1" dirty="0">
                <a:solidFill>
                  <a:srgbClr val="FF0000"/>
                </a:solidFill>
              </a:rPr>
              <a:t>Bu sebeple </a:t>
            </a:r>
            <a:r>
              <a:rPr lang="tr-TR" sz="3600" b="1" dirty="0" smtClean="0">
                <a:solidFill>
                  <a:srgbClr val="FF0000"/>
                </a:solidFill>
              </a:rPr>
              <a:t>uzun metinli </a:t>
            </a:r>
            <a:r>
              <a:rPr lang="tr-TR" sz="3600" b="1" dirty="0">
                <a:solidFill>
                  <a:srgbClr val="FF0000"/>
                </a:solidFill>
              </a:rPr>
              <a:t>sorular daha kolay çözülebilen sorular </a:t>
            </a:r>
            <a:r>
              <a:rPr lang="tr-TR" sz="3600" b="1" dirty="0" smtClean="0">
                <a:solidFill>
                  <a:srgbClr val="FF0000"/>
                </a:solidFill>
              </a:rPr>
              <a:t>olarak algılanmalıdır</a:t>
            </a:r>
            <a:r>
              <a:rPr lang="tr-TR" sz="3600" dirty="0">
                <a:solidFill>
                  <a:srgbClr val="FF0000"/>
                </a:solidFill>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500034" y="214290"/>
            <a:ext cx="8229600" cy="4740277"/>
          </a:xfrm>
        </p:spPr>
        <p:txBody>
          <a:bodyPr>
            <a:noAutofit/>
          </a:bodyPr>
          <a:lstStyle/>
          <a:p>
            <a:r>
              <a:rPr lang="tr-TR" b="1" dirty="0"/>
              <a:t>Cevap </a:t>
            </a:r>
            <a:r>
              <a:rPr lang="tr-TR" b="1" dirty="0" smtClean="0"/>
              <a:t>şıklarını </a:t>
            </a:r>
            <a:r>
              <a:rPr lang="nn-NO" b="1" dirty="0" smtClean="0"/>
              <a:t>elerken </a:t>
            </a:r>
            <a:r>
              <a:rPr lang="nn-NO" b="1" dirty="0"/>
              <a:t>eğer 2 şıkka indirebilmişseniz bunlardan </a:t>
            </a:r>
            <a:r>
              <a:rPr lang="nn-NO" b="1" dirty="0" smtClean="0"/>
              <a:t>birisini</a:t>
            </a:r>
            <a:r>
              <a:rPr lang="tr-TR" b="1" dirty="0" smtClean="0"/>
              <a:t> seçmenizde </a:t>
            </a:r>
            <a:r>
              <a:rPr lang="tr-TR" b="1" dirty="0"/>
              <a:t>mahsur yoktur. </a:t>
            </a:r>
            <a:r>
              <a:rPr lang="tr-TR" b="1" dirty="0">
                <a:solidFill>
                  <a:srgbClr val="FF0000"/>
                </a:solidFill>
              </a:rPr>
              <a:t>Ancak ikiden fazla şık </a:t>
            </a:r>
            <a:r>
              <a:rPr lang="tr-TR" b="1" dirty="0" smtClean="0">
                <a:solidFill>
                  <a:srgbClr val="FF0000"/>
                </a:solidFill>
              </a:rPr>
              <a:t>cevap olabilecek </a:t>
            </a:r>
            <a:r>
              <a:rPr lang="tr-TR" b="1" dirty="0">
                <a:solidFill>
                  <a:srgbClr val="FF0000"/>
                </a:solidFill>
              </a:rPr>
              <a:t>nitelikteyse </a:t>
            </a:r>
            <a:r>
              <a:rPr lang="tr-TR" b="1" dirty="0"/>
              <a:t>bu soruyu cevaplandırmamanız, </a:t>
            </a:r>
            <a:r>
              <a:rPr lang="tr-TR" b="1" dirty="0" smtClean="0"/>
              <a:t>en azından </a:t>
            </a:r>
            <a:r>
              <a:rPr lang="tr-TR" b="1" dirty="0"/>
              <a:t>sınavın sonlarına doğru soruya dönmek üzere </a:t>
            </a:r>
            <a:r>
              <a:rPr lang="tr-TR" b="1" dirty="0" smtClean="0"/>
              <a:t>boş bırakmanız </a:t>
            </a:r>
            <a:r>
              <a:rPr lang="tr-TR" b="1" dirty="0"/>
              <a:t>daha </a:t>
            </a:r>
            <a:r>
              <a:rPr lang="tr-TR" b="1" dirty="0" smtClean="0"/>
              <a:t>uygun </a:t>
            </a:r>
            <a:r>
              <a:rPr lang="tr-TR" b="1" dirty="0"/>
              <a:t>olacaktır</a:t>
            </a:r>
            <a:r>
              <a:rPr lang="tr-TR" b="1" dirty="0" smtClean="0"/>
              <a:t>.</a:t>
            </a:r>
          </a:p>
          <a:p>
            <a:r>
              <a:rPr lang="tr-TR" b="1" dirty="0">
                <a:solidFill>
                  <a:srgbClr val="FF0000"/>
                </a:solidFill>
              </a:rPr>
              <a:t>İki şık arasında kaldığınız zaman; öncelikle soru cümlesini </a:t>
            </a:r>
            <a:r>
              <a:rPr lang="tr-TR" b="1" dirty="0" smtClean="0">
                <a:solidFill>
                  <a:srgbClr val="FF0000"/>
                </a:solidFill>
              </a:rPr>
              <a:t>tekrar okuyun</a:t>
            </a:r>
            <a:r>
              <a:rPr lang="tr-TR" b="1" dirty="0"/>
              <a:t>, sonra iki şıktan size en kuvvetli geleni okuyarak metne </a:t>
            </a:r>
            <a:r>
              <a:rPr lang="tr-TR" b="1" dirty="0" smtClean="0"/>
              <a:t>geçin. Ulaşmak </a:t>
            </a:r>
            <a:r>
              <a:rPr lang="tr-TR" b="1" dirty="0"/>
              <a:t>istediğiniz sonucu bulduğunuz zaman doğru cevap bu </a:t>
            </a:r>
            <a:r>
              <a:rPr lang="tr-TR" b="1" dirty="0" smtClean="0"/>
              <a:t>şıktır. Eğer </a:t>
            </a:r>
            <a:r>
              <a:rPr lang="tr-TR" b="1" dirty="0"/>
              <a:t>bulamadıysanız doğru cevap diğeridir. </a:t>
            </a:r>
            <a:endParaRPr lang="tr-TR"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Autofit/>
          </a:bodyPr>
          <a:lstStyle/>
          <a:p>
            <a:r>
              <a:rPr lang="tr-TR" b="1" dirty="0"/>
              <a:t>Test çözerken sorunun doğru cevabini bulmak kadar </a:t>
            </a:r>
            <a:r>
              <a:rPr lang="tr-TR" b="1" dirty="0" smtClean="0">
                <a:solidFill>
                  <a:srgbClr val="FF0000"/>
                </a:solidFill>
              </a:rPr>
              <a:t>önemli olan </a:t>
            </a:r>
            <a:r>
              <a:rPr lang="tr-TR" b="1" dirty="0">
                <a:solidFill>
                  <a:srgbClr val="FF0000"/>
                </a:solidFill>
              </a:rPr>
              <a:t>bir diğer olay da cevap olmayacak şıkların </a:t>
            </a:r>
            <a:r>
              <a:rPr lang="tr-TR" b="1" dirty="0" smtClean="0">
                <a:solidFill>
                  <a:srgbClr val="FF0000"/>
                </a:solidFill>
              </a:rPr>
              <a:t>tespitinin yapılmasıdır</a:t>
            </a:r>
            <a:r>
              <a:rPr lang="tr-TR" b="1" dirty="0"/>
              <a:t>. Böylece çözüm alternatiflerini daha </a:t>
            </a:r>
            <a:r>
              <a:rPr lang="tr-TR" b="1" dirty="0" smtClean="0"/>
              <a:t>netleştirir ve </a:t>
            </a:r>
            <a:r>
              <a:rPr lang="tr-TR" b="1" dirty="0"/>
              <a:t>doğru şıkka ulaşabilme hızınızı daha da arttırabilirsiniz</a:t>
            </a:r>
            <a:r>
              <a:rPr lang="tr-TR" b="1" dirty="0" smtClean="0"/>
              <a:t>.</a:t>
            </a:r>
          </a:p>
          <a:p>
            <a:r>
              <a:rPr lang="tr-TR" b="1" dirty="0"/>
              <a:t>Cevap şıklarında cevaba benzeyecek bazen iki, </a:t>
            </a:r>
            <a:r>
              <a:rPr lang="tr-TR" b="1" dirty="0" smtClean="0"/>
              <a:t>bazen </a:t>
            </a:r>
            <a:r>
              <a:rPr lang="sv-SE" b="1" dirty="0" smtClean="0"/>
              <a:t>de </a:t>
            </a:r>
            <a:r>
              <a:rPr lang="sv-SE" b="1" dirty="0"/>
              <a:t>üç </a:t>
            </a:r>
            <a:r>
              <a:rPr lang="tr-TR" b="1" dirty="0" err="1" smtClean="0"/>
              <a:t>şı</a:t>
            </a:r>
            <a:r>
              <a:rPr lang="sv-SE" b="1" dirty="0" smtClean="0"/>
              <a:t>k </a:t>
            </a:r>
            <a:r>
              <a:rPr lang="sv-SE" b="1" dirty="0"/>
              <a:t>bulunabilir. Bunlara </a:t>
            </a:r>
            <a:r>
              <a:rPr lang="sv-SE" b="1" dirty="0">
                <a:solidFill>
                  <a:srgbClr val="FF0000"/>
                </a:solidFill>
              </a:rPr>
              <a:t>çeldirici</a:t>
            </a:r>
            <a:r>
              <a:rPr lang="sv-SE" b="1" dirty="0"/>
              <a:t> adi </a:t>
            </a:r>
            <a:r>
              <a:rPr lang="sv-SE" b="1" dirty="0" smtClean="0"/>
              <a:t>verilir.</a:t>
            </a:r>
            <a:r>
              <a:rPr lang="tr-TR" b="1" dirty="0" smtClean="0"/>
              <a:t> Çeldiriciler </a:t>
            </a:r>
            <a:r>
              <a:rPr lang="tr-TR" b="1" dirty="0"/>
              <a:t>ilk basta cevap gibi görünebilir ama </a:t>
            </a:r>
            <a:r>
              <a:rPr lang="tr-TR" b="1" dirty="0" smtClean="0"/>
              <a:t>ufak bir </a:t>
            </a:r>
            <a:r>
              <a:rPr lang="tr-TR" b="1" dirty="0"/>
              <a:t>zihni egzersizle doğru cevabi bulmanız </a:t>
            </a:r>
            <a:r>
              <a:rPr lang="tr-TR" b="1" dirty="0" smtClean="0"/>
              <a:t>mümkündür. Bu </a:t>
            </a:r>
            <a:r>
              <a:rPr lang="tr-TR" b="1" dirty="0"/>
              <a:t>tip sorularda cevap genellikle soru metninde saklıdır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00296" y="2500306"/>
            <a:ext cx="8329642" cy="1143000"/>
          </a:xfrm>
        </p:spPr>
        <p:txBody>
          <a:bodyPr>
            <a:normAutofit fontScale="90000"/>
          </a:bodyPr>
          <a:lstStyle/>
          <a:p>
            <a:r>
              <a:rPr lang="tr-TR" b="1" dirty="0" smtClean="0"/>
              <a:t>SINAVLARDA</a:t>
            </a:r>
            <a:br>
              <a:rPr lang="tr-TR" b="1" dirty="0" smtClean="0"/>
            </a:br>
            <a:r>
              <a:rPr lang="tr-TR" b="1" dirty="0" smtClean="0"/>
              <a:t>TERS KÖŞEYE</a:t>
            </a:r>
            <a:br>
              <a:rPr lang="tr-TR" b="1" dirty="0" smtClean="0"/>
            </a:br>
            <a:r>
              <a:rPr lang="tr-TR" b="1" dirty="0" smtClean="0"/>
              <a:t>YATABİLİRSİNİZ</a:t>
            </a:r>
            <a:br>
              <a:rPr lang="tr-TR" b="1" dirty="0" smtClean="0"/>
            </a:br>
            <a:r>
              <a:rPr lang="tr-TR" b="1" dirty="0" smtClean="0"/>
              <a:t>AMA HER</a:t>
            </a:r>
            <a:br>
              <a:rPr lang="tr-TR" b="1" dirty="0" smtClean="0"/>
            </a:br>
            <a:r>
              <a:rPr lang="tr-TR" b="1" dirty="0" smtClean="0"/>
              <a:t>SINAVDA YENİ</a:t>
            </a:r>
            <a:br>
              <a:rPr lang="tr-TR" b="1" dirty="0" smtClean="0"/>
            </a:br>
            <a:r>
              <a:rPr lang="tr-TR" b="1" dirty="0" smtClean="0"/>
              <a:t>ŞEYLER</a:t>
            </a:r>
            <a:br>
              <a:rPr lang="tr-TR" b="1" dirty="0" smtClean="0"/>
            </a:br>
            <a:r>
              <a:rPr lang="tr-TR" b="1" dirty="0" smtClean="0"/>
              <a:t>ÖĞRENİRSİNİZ.</a:t>
            </a:r>
            <a:endParaRPr lang="tr-TR" b="1" dirty="0"/>
          </a:p>
        </p:txBody>
      </p:sp>
      <p:pic>
        <p:nvPicPr>
          <p:cNvPr id="1026" name="Picture 2"/>
          <p:cNvPicPr>
            <a:picLocks noGrp="1" noChangeAspect="1" noChangeArrowheads="1"/>
          </p:cNvPicPr>
          <p:nvPr>
            <p:ph idx="1"/>
          </p:nvPr>
        </p:nvPicPr>
        <p:blipFill>
          <a:blip r:embed="rId2"/>
          <a:srcRect/>
          <a:stretch>
            <a:fillRect/>
          </a:stretch>
        </p:blipFill>
        <p:spPr bwMode="auto">
          <a:xfrm>
            <a:off x="3929058" y="0"/>
            <a:ext cx="5072098" cy="66437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normAutofit/>
          </a:bodyPr>
          <a:lstStyle/>
          <a:p>
            <a:r>
              <a:rPr lang="tr-TR" b="1" dirty="0"/>
              <a:t>Sınavda zaman kullanımını en fazla zora sokan </a:t>
            </a:r>
            <a:r>
              <a:rPr lang="tr-TR" b="1" dirty="0" smtClean="0"/>
              <a:t>bildiklerimizi ve </a:t>
            </a:r>
            <a:r>
              <a:rPr lang="tr-TR" b="1" dirty="0"/>
              <a:t>bilmediklerimiz değil, biraz bildiğimiz ya da </a:t>
            </a:r>
            <a:r>
              <a:rPr lang="tr-TR" b="1" dirty="0" smtClean="0"/>
              <a:t>tereddüt ettiğimiz </a:t>
            </a:r>
            <a:r>
              <a:rPr lang="tr-TR" b="1" dirty="0"/>
              <a:t>sorulardır. Bu yüzden soruyla inatlaşmak, “</a:t>
            </a:r>
            <a:r>
              <a:rPr lang="tr-TR" b="1" dirty="0" smtClean="0"/>
              <a:t>bu soruyu da </a:t>
            </a:r>
            <a:r>
              <a:rPr lang="tr-TR" b="1" dirty="0"/>
              <a:t>çözmezsem </a:t>
            </a:r>
            <a:r>
              <a:rPr lang="tr-TR" b="1" dirty="0" smtClean="0"/>
              <a:t>bittim</a:t>
            </a:r>
            <a:r>
              <a:rPr lang="tr-TR" b="1" dirty="0"/>
              <a:t>!” mantığı testin sonunda </a:t>
            </a:r>
            <a:r>
              <a:rPr lang="tr-TR" b="1" dirty="0" smtClean="0"/>
              <a:t>hüsrana uğrama </a:t>
            </a:r>
            <a:r>
              <a:rPr lang="tr-TR" b="1" dirty="0"/>
              <a:t>riskini artırabilir</a:t>
            </a:r>
            <a:r>
              <a:rPr lang="tr-TR" b="1" dirty="0" smtClean="0"/>
              <a:t>.</a:t>
            </a:r>
          </a:p>
          <a:p>
            <a:r>
              <a:rPr lang="tr-TR" b="1" dirty="0" smtClean="0"/>
              <a:t>Paragraf tipli sorularda genellikle </a:t>
            </a:r>
            <a:r>
              <a:rPr lang="tr-TR" b="1" dirty="0" smtClean="0">
                <a:solidFill>
                  <a:srgbClr val="FF0000"/>
                </a:solidFill>
              </a:rPr>
              <a:t>paragraftan önce soru kökünün okunması paragrafın ikinci defa okunması mecburiyetini önler. </a:t>
            </a:r>
            <a:r>
              <a:rPr lang="tr-TR" b="1" dirty="0" smtClean="0"/>
              <a:t>Soru kökünü okuyan zihin, soruyu zihni hazırlıkla okuma eğiliminde olur</a:t>
            </a:r>
            <a:r>
              <a:rPr lang="tr-TR" dirty="0" smtClean="0"/>
              <a:t>.</a:t>
            </a:r>
            <a:endParaRPr lang="tr-TR" b="1" dirty="0" smtClean="0"/>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571480"/>
            <a:ext cx="8229600" cy="5554683"/>
          </a:xfrm>
        </p:spPr>
        <p:txBody>
          <a:bodyPr>
            <a:normAutofit/>
          </a:bodyPr>
          <a:lstStyle/>
          <a:p>
            <a:r>
              <a:rPr lang="tr-TR" sz="4000" b="1" dirty="0"/>
              <a:t>Her test bölümü arasında mutlaka en </a:t>
            </a:r>
            <a:r>
              <a:rPr lang="tr-TR" sz="4000" b="1" dirty="0" smtClean="0"/>
              <a:t>az bir dakika verilmeli, bu </a:t>
            </a:r>
            <a:r>
              <a:rPr lang="tr-TR" sz="4000" b="1" dirty="0"/>
              <a:t>arada gözler dinlendirilmeli, vücut hareket </a:t>
            </a:r>
            <a:r>
              <a:rPr lang="tr-TR" sz="4000" b="1" dirty="0" smtClean="0"/>
              <a:t>ettirilmelidir. Kan </a:t>
            </a:r>
            <a:r>
              <a:rPr lang="tr-TR" sz="4000" b="1" dirty="0"/>
              <a:t>dolaşımı hızlandırılmalı, beynin ihtiyaç duyduğu </a:t>
            </a:r>
            <a:r>
              <a:rPr lang="tr-TR" sz="4000" b="1" dirty="0" smtClean="0"/>
              <a:t>enerji, kan </a:t>
            </a:r>
            <a:r>
              <a:rPr lang="tr-TR" sz="4000" b="1" dirty="0"/>
              <a:t>dolaşımı sayesinde verilmelidir.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699</Words>
  <Application>Microsoft Office PowerPoint</Application>
  <PresentationFormat>Ekran Gösterisi (4:3)</PresentationFormat>
  <Paragraphs>44</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ETKİLİ TEST ÇÖZME STRATEJİLERİ</vt:lpstr>
      <vt:lpstr>Denemelerde hep şu konudan soru geliyor ve ben onları yapamıyorum. Gerçek sınavda da gelirse yapamam demeyin. önyargılı olmayın.</vt:lpstr>
      <vt:lpstr>DİKKAT EDİLECEK TEMEL NOKTALAR</vt:lpstr>
      <vt:lpstr> </vt:lpstr>
      <vt:lpstr>PowerPoint Sunusu</vt:lpstr>
      <vt:lpstr>PowerPoint Sunusu</vt:lpstr>
      <vt:lpstr>SINAVLARDA TERS KÖŞEYE YATABİLİRSİNİZ AMA HER SINAVDA YENİ ŞEYLER ÖĞRENİRSİNİZ.</vt:lpstr>
      <vt:lpstr>PowerPoint Sunusu</vt:lpstr>
      <vt:lpstr>PowerPoint Sunusu</vt:lpstr>
      <vt:lpstr>PowerPoint Sunusu</vt:lpstr>
      <vt:lpstr>PowerPoint Sunusu</vt:lpstr>
      <vt:lpstr>PowerPoint Sunusu</vt:lpstr>
      <vt:lpstr>PowerPoint Sunusu</vt:lpstr>
      <vt:lpstr>Hangi dersten başlanmalı???</vt:lpstr>
      <vt:lpstr>PowerPoint Sunusu</vt:lpstr>
      <vt:lpstr>PowerPoint Sunusu</vt:lpstr>
      <vt:lpstr>Başarısız olmaktan korkmayın. Unutma ki korku başarıyı artırmaktan çok azaltır.</vt:lpstr>
      <vt:lpstr>PowerPoint Sunusu</vt:lpstr>
    </vt:vector>
  </TitlesOfParts>
  <Company>Osmanlı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VERİMLİ DERS ÇALIŞMA YOLLARI</dc:title>
  <dc:creator>Osmanlı-PC</dc:creator>
  <cp:lastModifiedBy>dilek</cp:lastModifiedBy>
  <cp:revision>14</cp:revision>
  <dcterms:created xsi:type="dcterms:W3CDTF">2014-01-13T07:16:52Z</dcterms:created>
  <dcterms:modified xsi:type="dcterms:W3CDTF">2014-01-16T10:16:38Z</dcterms:modified>
</cp:coreProperties>
</file>